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21"/>
  </p:notesMasterIdLst>
  <p:handoutMasterIdLst>
    <p:handoutMasterId r:id="rId22"/>
  </p:handoutMasterIdLst>
  <p:sldIdLst>
    <p:sldId id="1586" r:id="rId3"/>
    <p:sldId id="258" r:id="rId4"/>
    <p:sldId id="8042" r:id="rId5"/>
    <p:sldId id="8047" r:id="rId6"/>
    <p:sldId id="8048" r:id="rId7"/>
    <p:sldId id="8049" r:id="rId8"/>
    <p:sldId id="8050" r:id="rId9"/>
    <p:sldId id="8051" r:id="rId10"/>
    <p:sldId id="8052" r:id="rId11"/>
    <p:sldId id="8053" r:id="rId12"/>
    <p:sldId id="8054" r:id="rId13"/>
    <p:sldId id="8055" r:id="rId14"/>
    <p:sldId id="8056" r:id="rId15"/>
    <p:sldId id="309" r:id="rId16"/>
    <p:sldId id="259" r:id="rId17"/>
    <p:sldId id="8036" r:id="rId18"/>
    <p:sldId id="8057" r:id="rId19"/>
    <p:sldId id="8040" r:id="rId20"/>
  </p:sldIdLst>
  <p:sldSz cx="12239625" cy="6884988"/>
  <p:notesSz cx="6858000" cy="9144000"/>
  <p:defaultTextStyle>
    <a:defPPr>
      <a:defRPr lang="de-DE"/>
    </a:defPPr>
    <a:lvl1pPr marL="0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1pPr>
    <a:lvl2pPr marL="546400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2pPr>
    <a:lvl3pPr marL="10927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3pPr>
    <a:lvl4pPr marL="16391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4pPr>
    <a:lvl5pPr marL="21855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5pPr>
    <a:lvl6pPr marL="27319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6pPr>
    <a:lvl7pPr marL="32783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7pPr>
    <a:lvl8pPr marL="38247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8pPr>
    <a:lvl9pPr marL="43711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073" autoAdjust="0"/>
  </p:normalViewPr>
  <p:slideViewPr>
    <p:cSldViewPr snapToGrid="0">
      <p:cViewPr varScale="1">
        <p:scale>
          <a:sx n="79" d="100"/>
          <a:sy n="79" d="100"/>
        </p:scale>
        <p:origin x="9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149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13062-ECD7-4632-82F3-C1E3F21F07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3FDFCED-0CD3-4684-A09B-934D22B93665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dirty="0"/>
            <a:t>Beratung, </a:t>
          </a:r>
        </a:p>
        <a:p>
          <a:r>
            <a:rPr lang="de-DE" dirty="0"/>
            <a:t>z.B. über den Arbeitsmarkt, zur Stellensuche, zu Weiterbildungsmöglichkeiten</a:t>
          </a:r>
        </a:p>
      </dgm:t>
    </dgm:pt>
    <dgm:pt modelId="{0E6B8518-B857-47FE-BF59-730E550631FA}" type="parTrans" cxnId="{D16E8DE8-5AAD-456F-B5C0-EE27693A4494}">
      <dgm:prSet/>
      <dgm:spPr/>
      <dgm:t>
        <a:bodyPr/>
        <a:lstStyle/>
        <a:p>
          <a:endParaRPr lang="de-DE"/>
        </a:p>
      </dgm:t>
    </dgm:pt>
    <dgm:pt modelId="{C216D14B-7EF1-4E2D-B339-DE014E2FC352}" type="sibTrans" cxnId="{D16E8DE8-5AAD-456F-B5C0-EE27693A4494}">
      <dgm:prSet/>
      <dgm:spPr/>
      <dgm:t>
        <a:bodyPr/>
        <a:lstStyle/>
        <a:p>
          <a:endParaRPr lang="de-DE"/>
        </a:p>
      </dgm:t>
    </dgm:pt>
    <dgm:pt modelId="{EA0981BB-66F3-4DA7-A282-61F76D64357C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dirty="0"/>
            <a:t>Unterstützung bei der Arbeitssuche,</a:t>
          </a:r>
        </a:p>
        <a:p>
          <a:r>
            <a:rPr lang="de-DE" dirty="0"/>
            <a:t>z.B. Vermittlungsvorschläge</a:t>
          </a:r>
        </a:p>
      </dgm:t>
    </dgm:pt>
    <dgm:pt modelId="{ED963015-E402-4649-8A45-D94547216158}" type="parTrans" cxnId="{D207CF60-5004-406E-9D23-CE287BA96218}">
      <dgm:prSet/>
      <dgm:spPr/>
      <dgm:t>
        <a:bodyPr/>
        <a:lstStyle/>
        <a:p>
          <a:endParaRPr lang="de-DE"/>
        </a:p>
      </dgm:t>
    </dgm:pt>
    <dgm:pt modelId="{24D2584B-C701-4D40-A8B1-9FA8CD6561C7}" type="sibTrans" cxnId="{D207CF60-5004-406E-9D23-CE287BA96218}">
      <dgm:prSet/>
      <dgm:spPr/>
      <dgm:t>
        <a:bodyPr/>
        <a:lstStyle/>
        <a:p>
          <a:endParaRPr lang="de-DE"/>
        </a:p>
      </dgm:t>
    </dgm:pt>
    <dgm:pt modelId="{B1AC2344-E5BC-4A9C-9F10-3A3D4504E71D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dirty="0"/>
            <a:t>Unterstützung durch finanzielle Förderung </a:t>
          </a:r>
        </a:p>
        <a:p>
          <a:r>
            <a:rPr lang="de-DE" dirty="0"/>
            <a:t>z.B. Bewerbungstraining, Coaching, Finanzierung von beruflichen Weiterbildungen</a:t>
          </a:r>
        </a:p>
      </dgm:t>
    </dgm:pt>
    <dgm:pt modelId="{2D7365EA-6DDF-4478-A906-106C0E335915}" type="parTrans" cxnId="{2517981F-C271-4E82-B5C2-B55DF2750623}">
      <dgm:prSet/>
      <dgm:spPr/>
      <dgm:t>
        <a:bodyPr/>
        <a:lstStyle/>
        <a:p>
          <a:endParaRPr lang="de-DE"/>
        </a:p>
      </dgm:t>
    </dgm:pt>
    <dgm:pt modelId="{3755BD0E-4572-43B7-A36D-5F89375D4A53}" type="sibTrans" cxnId="{2517981F-C271-4E82-B5C2-B55DF2750623}">
      <dgm:prSet/>
      <dgm:spPr/>
      <dgm:t>
        <a:bodyPr/>
        <a:lstStyle/>
        <a:p>
          <a:endParaRPr lang="de-DE"/>
        </a:p>
      </dgm:t>
    </dgm:pt>
    <dgm:pt modelId="{0FDC3159-B269-48ED-9779-D2784BC72E34}" type="pres">
      <dgm:prSet presAssocID="{46413062-ECD7-4632-82F3-C1E3F21F07A6}" presName="Name0" presStyleCnt="0">
        <dgm:presLayoutVars>
          <dgm:chMax val="7"/>
          <dgm:chPref val="7"/>
          <dgm:dir/>
        </dgm:presLayoutVars>
      </dgm:prSet>
      <dgm:spPr/>
    </dgm:pt>
    <dgm:pt modelId="{8A86E966-9C64-4A9A-8ED9-AFB762821E92}" type="pres">
      <dgm:prSet presAssocID="{46413062-ECD7-4632-82F3-C1E3F21F07A6}" presName="Name1" presStyleCnt="0"/>
      <dgm:spPr/>
    </dgm:pt>
    <dgm:pt modelId="{ACC2166A-082E-475E-8F37-AB63F187BC74}" type="pres">
      <dgm:prSet presAssocID="{46413062-ECD7-4632-82F3-C1E3F21F07A6}" presName="cycle" presStyleCnt="0"/>
      <dgm:spPr/>
    </dgm:pt>
    <dgm:pt modelId="{4BB0704D-AF8C-4212-8819-332EEAB8C0C7}" type="pres">
      <dgm:prSet presAssocID="{46413062-ECD7-4632-82F3-C1E3F21F07A6}" presName="srcNode" presStyleLbl="node1" presStyleIdx="0" presStyleCnt="3"/>
      <dgm:spPr/>
    </dgm:pt>
    <dgm:pt modelId="{E57133EF-05E5-41B0-B635-1B6F854114C5}" type="pres">
      <dgm:prSet presAssocID="{46413062-ECD7-4632-82F3-C1E3F21F07A6}" presName="conn" presStyleLbl="parChTrans1D2" presStyleIdx="0" presStyleCnt="1"/>
      <dgm:spPr/>
    </dgm:pt>
    <dgm:pt modelId="{D89CFD9E-886A-42C1-8D8D-D6CDCA9CF2A6}" type="pres">
      <dgm:prSet presAssocID="{46413062-ECD7-4632-82F3-C1E3F21F07A6}" presName="extraNode" presStyleLbl="node1" presStyleIdx="0" presStyleCnt="3"/>
      <dgm:spPr/>
    </dgm:pt>
    <dgm:pt modelId="{A30337CC-EA1A-4206-A67E-AF2CE01B08FC}" type="pres">
      <dgm:prSet presAssocID="{46413062-ECD7-4632-82F3-C1E3F21F07A6}" presName="dstNode" presStyleLbl="node1" presStyleIdx="0" presStyleCnt="3"/>
      <dgm:spPr/>
    </dgm:pt>
    <dgm:pt modelId="{E815A890-54A0-4261-8CFE-B043094EEBDC}" type="pres">
      <dgm:prSet presAssocID="{D3FDFCED-0CD3-4684-A09B-934D22B93665}" presName="text_1" presStyleLbl="node1" presStyleIdx="0" presStyleCnt="3">
        <dgm:presLayoutVars>
          <dgm:bulletEnabled val="1"/>
        </dgm:presLayoutVars>
      </dgm:prSet>
      <dgm:spPr/>
    </dgm:pt>
    <dgm:pt modelId="{64EE8258-26D4-43DD-ABFA-94D9ACC5C58D}" type="pres">
      <dgm:prSet presAssocID="{D3FDFCED-0CD3-4684-A09B-934D22B93665}" presName="accent_1" presStyleCnt="0"/>
      <dgm:spPr/>
    </dgm:pt>
    <dgm:pt modelId="{BEF45F51-12BC-4587-AAEC-2486E9329C55}" type="pres">
      <dgm:prSet presAssocID="{D3FDFCED-0CD3-4684-A09B-934D22B93665}" presName="accentRepeatNode" presStyleLbl="solidFgAcc1" presStyleIdx="0" presStyleCnt="3"/>
      <dgm:spPr/>
    </dgm:pt>
    <dgm:pt modelId="{15BFE838-93FB-4B2B-8ABC-6D97626445A9}" type="pres">
      <dgm:prSet presAssocID="{EA0981BB-66F3-4DA7-A282-61F76D64357C}" presName="text_2" presStyleLbl="node1" presStyleIdx="1" presStyleCnt="3">
        <dgm:presLayoutVars>
          <dgm:bulletEnabled val="1"/>
        </dgm:presLayoutVars>
      </dgm:prSet>
      <dgm:spPr/>
    </dgm:pt>
    <dgm:pt modelId="{78FD9FA2-4E96-4F1D-B3FB-D0E76F7378C8}" type="pres">
      <dgm:prSet presAssocID="{EA0981BB-66F3-4DA7-A282-61F76D64357C}" presName="accent_2" presStyleCnt="0"/>
      <dgm:spPr/>
    </dgm:pt>
    <dgm:pt modelId="{4159B144-9F52-417C-8F6C-92A2DC2CF3CE}" type="pres">
      <dgm:prSet presAssocID="{EA0981BB-66F3-4DA7-A282-61F76D64357C}" presName="accentRepeatNode" presStyleLbl="solidFgAcc1" presStyleIdx="1" presStyleCnt="3"/>
      <dgm:spPr/>
    </dgm:pt>
    <dgm:pt modelId="{EC6FA2A6-BD3F-4066-B138-2A3FE9A8765C}" type="pres">
      <dgm:prSet presAssocID="{B1AC2344-E5BC-4A9C-9F10-3A3D4504E71D}" presName="text_3" presStyleLbl="node1" presStyleIdx="2" presStyleCnt="3">
        <dgm:presLayoutVars>
          <dgm:bulletEnabled val="1"/>
        </dgm:presLayoutVars>
      </dgm:prSet>
      <dgm:spPr/>
    </dgm:pt>
    <dgm:pt modelId="{81B94B10-77A3-4CB8-81BF-C9EF57C310D2}" type="pres">
      <dgm:prSet presAssocID="{B1AC2344-E5BC-4A9C-9F10-3A3D4504E71D}" presName="accent_3" presStyleCnt="0"/>
      <dgm:spPr/>
    </dgm:pt>
    <dgm:pt modelId="{0D1DAF43-5B38-4331-B660-5C26815B7604}" type="pres">
      <dgm:prSet presAssocID="{B1AC2344-E5BC-4A9C-9F10-3A3D4504E71D}" presName="accentRepeatNode" presStyleLbl="solidFgAcc1" presStyleIdx="2" presStyleCnt="3"/>
      <dgm:spPr/>
    </dgm:pt>
  </dgm:ptLst>
  <dgm:cxnLst>
    <dgm:cxn modelId="{C7B0691B-163B-4C58-BC0D-3DC4E21B93B9}" type="presOf" srcId="{D3FDFCED-0CD3-4684-A09B-934D22B93665}" destId="{E815A890-54A0-4261-8CFE-B043094EEBDC}" srcOrd="0" destOrd="0" presId="urn:microsoft.com/office/officeart/2008/layout/VerticalCurvedList"/>
    <dgm:cxn modelId="{2517981F-C271-4E82-B5C2-B55DF2750623}" srcId="{46413062-ECD7-4632-82F3-C1E3F21F07A6}" destId="{B1AC2344-E5BC-4A9C-9F10-3A3D4504E71D}" srcOrd="2" destOrd="0" parTransId="{2D7365EA-6DDF-4478-A906-106C0E335915}" sibTransId="{3755BD0E-4572-43B7-A36D-5F89375D4A53}"/>
    <dgm:cxn modelId="{D3CC5937-3497-40EF-BDA2-B5CA5DB335C5}" type="presOf" srcId="{B1AC2344-E5BC-4A9C-9F10-3A3D4504E71D}" destId="{EC6FA2A6-BD3F-4066-B138-2A3FE9A8765C}" srcOrd="0" destOrd="0" presId="urn:microsoft.com/office/officeart/2008/layout/VerticalCurvedList"/>
    <dgm:cxn modelId="{D287FF3E-5409-4FB5-9DCD-078957EF67C7}" type="presOf" srcId="{46413062-ECD7-4632-82F3-C1E3F21F07A6}" destId="{0FDC3159-B269-48ED-9779-D2784BC72E34}" srcOrd="0" destOrd="0" presId="urn:microsoft.com/office/officeart/2008/layout/VerticalCurvedList"/>
    <dgm:cxn modelId="{D207CF60-5004-406E-9D23-CE287BA96218}" srcId="{46413062-ECD7-4632-82F3-C1E3F21F07A6}" destId="{EA0981BB-66F3-4DA7-A282-61F76D64357C}" srcOrd="1" destOrd="0" parTransId="{ED963015-E402-4649-8A45-D94547216158}" sibTransId="{24D2584B-C701-4D40-A8B1-9FA8CD6561C7}"/>
    <dgm:cxn modelId="{5B63A9DE-D637-4A8A-8660-9215C6D455E0}" type="presOf" srcId="{EA0981BB-66F3-4DA7-A282-61F76D64357C}" destId="{15BFE838-93FB-4B2B-8ABC-6D97626445A9}" srcOrd="0" destOrd="0" presId="urn:microsoft.com/office/officeart/2008/layout/VerticalCurvedList"/>
    <dgm:cxn modelId="{D16E8DE8-5AAD-456F-B5C0-EE27693A4494}" srcId="{46413062-ECD7-4632-82F3-C1E3F21F07A6}" destId="{D3FDFCED-0CD3-4684-A09B-934D22B93665}" srcOrd="0" destOrd="0" parTransId="{0E6B8518-B857-47FE-BF59-730E550631FA}" sibTransId="{C216D14B-7EF1-4E2D-B339-DE014E2FC352}"/>
    <dgm:cxn modelId="{755E80E9-BC29-4ADD-9646-187B04B9744A}" type="presOf" srcId="{C216D14B-7EF1-4E2D-B339-DE014E2FC352}" destId="{E57133EF-05E5-41B0-B635-1B6F854114C5}" srcOrd="0" destOrd="0" presId="urn:microsoft.com/office/officeart/2008/layout/VerticalCurvedList"/>
    <dgm:cxn modelId="{3FACBABC-BBB4-4D5A-9D49-8162D1E9F7D0}" type="presParOf" srcId="{0FDC3159-B269-48ED-9779-D2784BC72E34}" destId="{8A86E966-9C64-4A9A-8ED9-AFB762821E92}" srcOrd="0" destOrd="0" presId="urn:microsoft.com/office/officeart/2008/layout/VerticalCurvedList"/>
    <dgm:cxn modelId="{798A469A-5890-4D78-9243-1EFF428D200B}" type="presParOf" srcId="{8A86E966-9C64-4A9A-8ED9-AFB762821E92}" destId="{ACC2166A-082E-475E-8F37-AB63F187BC74}" srcOrd="0" destOrd="0" presId="urn:microsoft.com/office/officeart/2008/layout/VerticalCurvedList"/>
    <dgm:cxn modelId="{2990337F-305B-4311-B159-63326444AB74}" type="presParOf" srcId="{ACC2166A-082E-475E-8F37-AB63F187BC74}" destId="{4BB0704D-AF8C-4212-8819-332EEAB8C0C7}" srcOrd="0" destOrd="0" presId="urn:microsoft.com/office/officeart/2008/layout/VerticalCurvedList"/>
    <dgm:cxn modelId="{A96F706C-DEFC-44E6-88F9-0E30994F3B83}" type="presParOf" srcId="{ACC2166A-082E-475E-8F37-AB63F187BC74}" destId="{E57133EF-05E5-41B0-B635-1B6F854114C5}" srcOrd="1" destOrd="0" presId="urn:microsoft.com/office/officeart/2008/layout/VerticalCurvedList"/>
    <dgm:cxn modelId="{5D07319A-E0F4-4D0C-85E7-44EE7F6641F6}" type="presParOf" srcId="{ACC2166A-082E-475E-8F37-AB63F187BC74}" destId="{D89CFD9E-886A-42C1-8D8D-D6CDCA9CF2A6}" srcOrd="2" destOrd="0" presId="urn:microsoft.com/office/officeart/2008/layout/VerticalCurvedList"/>
    <dgm:cxn modelId="{F648B627-5239-4470-8093-127B02C34DF4}" type="presParOf" srcId="{ACC2166A-082E-475E-8F37-AB63F187BC74}" destId="{A30337CC-EA1A-4206-A67E-AF2CE01B08FC}" srcOrd="3" destOrd="0" presId="urn:microsoft.com/office/officeart/2008/layout/VerticalCurvedList"/>
    <dgm:cxn modelId="{283A3E5C-7C3D-47E0-A98D-5F8586C34814}" type="presParOf" srcId="{8A86E966-9C64-4A9A-8ED9-AFB762821E92}" destId="{E815A890-54A0-4261-8CFE-B043094EEBDC}" srcOrd="1" destOrd="0" presId="urn:microsoft.com/office/officeart/2008/layout/VerticalCurvedList"/>
    <dgm:cxn modelId="{6D6C04B2-EA6C-4BBB-BCD6-70BE7170B7DF}" type="presParOf" srcId="{8A86E966-9C64-4A9A-8ED9-AFB762821E92}" destId="{64EE8258-26D4-43DD-ABFA-94D9ACC5C58D}" srcOrd="2" destOrd="0" presId="urn:microsoft.com/office/officeart/2008/layout/VerticalCurvedList"/>
    <dgm:cxn modelId="{361A1875-5FA1-4FA5-8B93-2E8BB2E4186D}" type="presParOf" srcId="{64EE8258-26D4-43DD-ABFA-94D9ACC5C58D}" destId="{BEF45F51-12BC-4587-AAEC-2486E9329C55}" srcOrd="0" destOrd="0" presId="urn:microsoft.com/office/officeart/2008/layout/VerticalCurvedList"/>
    <dgm:cxn modelId="{A46B178F-91D5-40FD-B555-300DDE68F053}" type="presParOf" srcId="{8A86E966-9C64-4A9A-8ED9-AFB762821E92}" destId="{15BFE838-93FB-4B2B-8ABC-6D97626445A9}" srcOrd="3" destOrd="0" presId="urn:microsoft.com/office/officeart/2008/layout/VerticalCurvedList"/>
    <dgm:cxn modelId="{15CBAEA4-0ADF-4F20-B385-DA0C7AC35E64}" type="presParOf" srcId="{8A86E966-9C64-4A9A-8ED9-AFB762821E92}" destId="{78FD9FA2-4E96-4F1D-B3FB-D0E76F7378C8}" srcOrd="4" destOrd="0" presId="urn:microsoft.com/office/officeart/2008/layout/VerticalCurvedList"/>
    <dgm:cxn modelId="{754777D1-0AE5-47F4-A49A-43859D61F054}" type="presParOf" srcId="{78FD9FA2-4E96-4F1D-B3FB-D0E76F7378C8}" destId="{4159B144-9F52-417C-8F6C-92A2DC2CF3CE}" srcOrd="0" destOrd="0" presId="urn:microsoft.com/office/officeart/2008/layout/VerticalCurvedList"/>
    <dgm:cxn modelId="{47423F3F-50B6-40E2-9A29-C340678DED41}" type="presParOf" srcId="{8A86E966-9C64-4A9A-8ED9-AFB762821E92}" destId="{EC6FA2A6-BD3F-4066-B138-2A3FE9A8765C}" srcOrd="5" destOrd="0" presId="urn:microsoft.com/office/officeart/2008/layout/VerticalCurvedList"/>
    <dgm:cxn modelId="{B3327D4A-4B08-4ABE-BED4-5EB85E6EDEBF}" type="presParOf" srcId="{8A86E966-9C64-4A9A-8ED9-AFB762821E92}" destId="{81B94B10-77A3-4CB8-81BF-C9EF57C310D2}" srcOrd="6" destOrd="0" presId="urn:microsoft.com/office/officeart/2008/layout/VerticalCurvedList"/>
    <dgm:cxn modelId="{AE6E0E04-BCD3-4986-89CE-EB250CC62AEC}" type="presParOf" srcId="{81B94B10-77A3-4CB8-81BF-C9EF57C310D2}" destId="{0D1DAF43-5B38-4331-B660-5C26815B76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413062-ECD7-4632-82F3-C1E3F21F07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3FDFCED-0CD3-4684-A09B-934D22B93665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dirty="0"/>
            <a:t>Individuelle Beratung zu Bewerbungsunterlagen</a:t>
          </a:r>
        </a:p>
      </dgm:t>
    </dgm:pt>
    <dgm:pt modelId="{0E6B8518-B857-47FE-BF59-730E550631FA}" type="parTrans" cxnId="{D16E8DE8-5AAD-456F-B5C0-EE27693A4494}">
      <dgm:prSet/>
      <dgm:spPr/>
      <dgm:t>
        <a:bodyPr/>
        <a:lstStyle/>
        <a:p>
          <a:endParaRPr lang="de-DE"/>
        </a:p>
      </dgm:t>
    </dgm:pt>
    <dgm:pt modelId="{C216D14B-7EF1-4E2D-B339-DE014E2FC352}" type="sibTrans" cxnId="{D16E8DE8-5AAD-456F-B5C0-EE27693A4494}">
      <dgm:prSet/>
      <dgm:spPr/>
      <dgm:t>
        <a:bodyPr/>
        <a:lstStyle/>
        <a:p>
          <a:endParaRPr lang="de-DE"/>
        </a:p>
      </dgm:t>
    </dgm:pt>
    <dgm:pt modelId="{EA0981BB-66F3-4DA7-A282-61F76D64357C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dirty="0"/>
            <a:t>Eigene Veranstaltungen zu Bewerbungen, Auswahlverfahren und Vorstellungstermine</a:t>
          </a:r>
        </a:p>
      </dgm:t>
    </dgm:pt>
    <dgm:pt modelId="{ED963015-E402-4649-8A45-D94547216158}" type="parTrans" cxnId="{D207CF60-5004-406E-9D23-CE287BA96218}">
      <dgm:prSet/>
      <dgm:spPr/>
      <dgm:t>
        <a:bodyPr/>
        <a:lstStyle/>
        <a:p>
          <a:endParaRPr lang="de-DE"/>
        </a:p>
      </dgm:t>
    </dgm:pt>
    <dgm:pt modelId="{24D2584B-C701-4D40-A8B1-9FA8CD6561C7}" type="sibTrans" cxnId="{D207CF60-5004-406E-9D23-CE287BA96218}">
      <dgm:prSet/>
      <dgm:spPr/>
      <dgm:t>
        <a:bodyPr/>
        <a:lstStyle/>
        <a:p>
          <a:endParaRPr lang="de-DE"/>
        </a:p>
      </dgm:t>
    </dgm:pt>
    <dgm:pt modelId="{B1AC2344-E5BC-4A9C-9F10-3A3D4504E71D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de-DE" dirty="0"/>
            <a:t>Förderung von Bewerbungstrainings, </a:t>
          </a:r>
        </a:p>
        <a:p>
          <a:r>
            <a:rPr lang="de-DE" dirty="0"/>
            <a:t>z.B. mit einem Aktivierungs- und Vermittlungsgutschein (AVGS)</a:t>
          </a:r>
        </a:p>
      </dgm:t>
    </dgm:pt>
    <dgm:pt modelId="{2D7365EA-6DDF-4478-A906-106C0E335915}" type="parTrans" cxnId="{2517981F-C271-4E82-B5C2-B55DF2750623}">
      <dgm:prSet/>
      <dgm:spPr/>
      <dgm:t>
        <a:bodyPr/>
        <a:lstStyle/>
        <a:p>
          <a:endParaRPr lang="de-DE"/>
        </a:p>
      </dgm:t>
    </dgm:pt>
    <dgm:pt modelId="{3755BD0E-4572-43B7-A36D-5F89375D4A53}" type="sibTrans" cxnId="{2517981F-C271-4E82-B5C2-B55DF2750623}">
      <dgm:prSet/>
      <dgm:spPr/>
      <dgm:t>
        <a:bodyPr/>
        <a:lstStyle/>
        <a:p>
          <a:endParaRPr lang="de-DE"/>
        </a:p>
      </dgm:t>
    </dgm:pt>
    <dgm:pt modelId="{0FDC3159-B269-48ED-9779-D2784BC72E34}" type="pres">
      <dgm:prSet presAssocID="{46413062-ECD7-4632-82F3-C1E3F21F07A6}" presName="Name0" presStyleCnt="0">
        <dgm:presLayoutVars>
          <dgm:chMax val="7"/>
          <dgm:chPref val="7"/>
          <dgm:dir/>
        </dgm:presLayoutVars>
      </dgm:prSet>
      <dgm:spPr/>
    </dgm:pt>
    <dgm:pt modelId="{8A86E966-9C64-4A9A-8ED9-AFB762821E92}" type="pres">
      <dgm:prSet presAssocID="{46413062-ECD7-4632-82F3-C1E3F21F07A6}" presName="Name1" presStyleCnt="0"/>
      <dgm:spPr/>
    </dgm:pt>
    <dgm:pt modelId="{ACC2166A-082E-475E-8F37-AB63F187BC74}" type="pres">
      <dgm:prSet presAssocID="{46413062-ECD7-4632-82F3-C1E3F21F07A6}" presName="cycle" presStyleCnt="0"/>
      <dgm:spPr/>
    </dgm:pt>
    <dgm:pt modelId="{4BB0704D-AF8C-4212-8819-332EEAB8C0C7}" type="pres">
      <dgm:prSet presAssocID="{46413062-ECD7-4632-82F3-C1E3F21F07A6}" presName="srcNode" presStyleLbl="node1" presStyleIdx="0" presStyleCnt="3"/>
      <dgm:spPr/>
    </dgm:pt>
    <dgm:pt modelId="{E57133EF-05E5-41B0-B635-1B6F854114C5}" type="pres">
      <dgm:prSet presAssocID="{46413062-ECD7-4632-82F3-C1E3F21F07A6}" presName="conn" presStyleLbl="parChTrans1D2" presStyleIdx="0" presStyleCnt="1"/>
      <dgm:spPr/>
    </dgm:pt>
    <dgm:pt modelId="{D89CFD9E-886A-42C1-8D8D-D6CDCA9CF2A6}" type="pres">
      <dgm:prSet presAssocID="{46413062-ECD7-4632-82F3-C1E3F21F07A6}" presName="extraNode" presStyleLbl="node1" presStyleIdx="0" presStyleCnt="3"/>
      <dgm:spPr/>
    </dgm:pt>
    <dgm:pt modelId="{A30337CC-EA1A-4206-A67E-AF2CE01B08FC}" type="pres">
      <dgm:prSet presAssocID="{46413062-ECD7-4632-82F3-C1E3F21F07A6}" presName="dstNode" presStyleLbl="node1" presStyleIdx="0" presStyleCnt="3"/>
      <dgm:spPr/>
    </dgm:pt>
    <dgm:pt modelId="{E815A890-54A0-4261-8CFE-B043094EEBDC}" type="pres">
      <dgm:prSet presAssocID="{D3FDFCED-0CD3-4684-A09B-934D22B93665}" presName="text_1" presStyleLbl="node1" presStyleIdx="0" presStyleCnt="3">
        <dgm:presLayoutVars>
          <dgm:bulletEnabled val="1"/>
        </dgm:presLayoutVars>
      </dgm:prSet>
      <dgm:spPr/>
    </dgm:pt>
    <dgm:pt modelId="{64EE8258-26D4-43DD-ABFA-94D9ACC5C58D}" type="pres">
      <dgm:prSet presAssocID="{D3FDFCED-0CD3-4684-A09B-934D22B93665}" presName="accent_1" presStyleCnt="0"/>
      <dgm:spPr/>
    </dgm:pt>
    <dgm:pt modelId="{BEF45F51-12BC-4587-AAEC-2486E9329C55}" type="pres">
      <dgm:prSet presAssocID="{D3FDFCED-0CD3-4684-A09B-934D22B93665}" presName="accentRepeatNode" presStyleLbl="solidFgAcc1" presStyleIdx="0" presStyleCnt="3"/>
      <dgm:spPr/>
    </dgm:pt>
    <dgm:pt modelId="{15BFE838-93FB-4B2B-8ABC-6D97626445A9}" type="pres">
      <dgm:prSet presAssocID="{EA0981BB-66F3-4DA7-A282-61F76D64357C}" presName="text_2" presStyleLbl="node1" presStyleIdx="1" presStyleCnt="3">
        <dgm:presLayoutVars>
          <dgm:bulletEnabled val="1"/>
        </dgm:presLayoutVars>
      </dgm:prSet>
      <dgm:spPr/>
    </dgm:pt>
    <dgm:pt modelId="{78FD9FA2-4E96-4F1D-B3FB-D0E76F7378C8}" type="pres">
      <dgm:prSet presAssocID="{EA0981BB-66F3-4DA7-A282-61F76D64357C}" presName="accent_2" presStyleCnt="0"/>
      <dgm:spPr/>
    </dgm:pt>
    <dgm:pt modelId="{4159B144-9F52-417C-8F6C-92A2DC2CF3CE}" type="pres">
      <dgm:prSet presAssocID="{EA0981BB-66F3-4DA7-A282-61F76D64357C}" presName="accentRepeatNode" presStyleLbl="solidFgAcc1" presStyleIdx="1" presStyleCnt="3"/>
      <dgm:spPr/>
    </dgm:pt>
    <dgm:pt modelId="{EC6FA2A6-BD3F-4066-B138-2A3FE9A8765C}" type="pres">
      <dgm:prSet presAssocID="{B1AC2344-E5BC-4A9C-9F10-3A3D4504E71D}" presName="text_3" presStyleLbl="node1" presStyleIdx="2" presStyleCnt="3">
        <dgm:presLayoutVars>
          <dgm:bulletEnabled val="1"/>
        </dgm:presLayoutVars>
      </dgm:prSet>
      <dgm:spPr/>
    </dgm:pt>
    <dgm:pt modelId="{81B94B10-77A3-4CB8-81BF-C9EF57C310D2}" type="pres">
      <dgm:prSet presAssocID="{B1AC2344-E5BC-4A9C-9F10-3A3D4504E71D}" presName="accent_3" presStyleCnt="0"/>
      <dgm:spPr/>
    </dgm:pt>
    <dgm:pt modelId="{0D1DAF43-5B38-4331-B660-5C26815B7604}" type="pres">
      <dgm:prSet presAssocID="{B1AC2344-E5BC-4A9C-9F10-3A3D4504E71D}" presName="accentRepeatNode" presStyleLbl="solidFgAcc1" presStyleIdx="2" presStyleCnt="3"/>
      <dgm:spPr/>
    </dgm:pt>
  </dgm:ptLst>
  <dgm:cxnLst>
    <dgm:cxn modelId="{C7B0691B-163B-4C58-BC0D-3DC4E21B93B9}" type="presOf" srcId="{D3FDFCED-0CD3-4684-A09B-934D22B93665}" destId="{E815A890-54A0-4261-8CFE-B043094EEBDC}" srcOrd="0" destOrd="0" presId="urn:microsoft.com/office/officeart/2008/layout/VerticalCurvedList"/>
    <dgm:cxn modelId="{2517981F-C271-4E82-B5C2-B55DF2750623}" srcId="{46413062-ECD7-4632-82F3-C1E3F21F07A6}" destId="{B1AC2344-E5BC-4A9C-9F10-3A3D4504E71D}" srcOrd="2" destOrd="0" parTransId="{2D7365EA-6DDF-4478-A906-106C0E335915}" sibTransId="{3755BD0E-4572-43B7-A36D-5F89375D4A53}"/>
    <dgm:cxn modelId="{D3CC5937-3497-40EF-BDA2-B5CA5DB335C5}" type="presOf" srcId="{B1AC2344-E5BC-4A9C-9F10-3A3D4504E71D}" destId="{EC6FA2A6-BD3F-4066-B138-2A3FE9A8765C}" srcOrd="0" destOrd="0" presId="urn:microsoft.com/office/officeart/2008/layout/VerticalCurvedList"/>
    <dgm:cxn modelId="{D287FF3E-5409-4FB5-9DCD-078957EF67C7}" type="presOf" srcId="{46413062-ECD7-4632-82F3-C1E3F21F07A6}" destId="{0FDC3159-B269-48ED-9779-D2784BC72E34}" srcOrd="0" destOrd="0" presId="urn:microsoft.com/office/officeart/2008/layout/VerticalCurvedList"/>
    <dgm:cxn modelId="{D207CF60-5004-406E-9D23-CE287BA96218}" srcId="{46413062-ECD7-4632-82F3-C1E3F21F07A6}" destId="{EA0981BB-66F3-4DA7-A282-61F76D64357C}" srcOrd="1" destOrd="0" parTransId="{ED963015-E402-4649-8A45-D94547216158}" sibTransId="{24D2584B-C701-4D40-A8B1-9FA8CD6561C7}"/>
    <dgm:cxn modelId="{5B63A9DE-D637-4A8A-8660-9215C6D455E0}" type="presOf" srcId="{EA0981BB-66F3-4DA7-A282-61F76D64357C}" destId="{15BFE838-93FB-4B2B-8ABC-6D97626445A9}" srcOrd="0" destOrd="0" presId="urn:microsoft.com/office/officeart/2008/layout/VerticalCurvedList"/>
    <dgm:cxn modelId="{D16E8DE8-5AAD-456F-B5C0-EE27693A4494}" srcId="{46413062-ECD7-4632-82F3-C1E3F21F07A6}" destId="{D3FDFCED-0CD3-4684-A09B-934D22B93665}" srcOrd="0" destOrd="0" parTransId="{0E6B8518-B857-47FE-BF59-730E550631FA}" sibTransId="{C216D14B-7EF1-4E2D-B339-DE014E2FC352}"/>
    <dgm:cxn modelId="{755E80E9-BC29-4ADD-9646-187B04B9744A}" type="presOf" srcId="{C216D14B-7EF1-4E2D-B339-DE014E2FC352}" destId="{E57133EF-05E5-41B0-B635-1B6F854114C5}" srcOrd="0" destOrd="0" presId="urn:microsoft.com/office/officeart/2008/layout/VerticalCurvedList"/>
    <dgm:cxn modelId="{3FACBABC-BBB4-4D5A-9D49-8162D1E9F7D0}" type="presParOf" srcId="{0FDC3159-B269-48ED-9779-D2784BC72E34}" destId="{8A86E966-9C64-4A9A-8ED9-AFB762821E92}" srcOrd="0" destOrd="0" presId="urn:microsoft.com/office/officeart/2008/layout/VerticalCurvedList"/>
    <dgm:cxn modelId="{798A469A-5890-4D78-9243-1EFF428D200B}" type="presParOf" srcId="{8A86E966-9C64-4A9A-8ED9-AFB762821E92}" destId="{ACC2166A-082E-475E-8F37-AB63F187BC74}" srcOrd="0" destOrd="0" presId="urn:microsoft.com/office/officeart/2008/layout/VerticalCurvedList"/>
    <dgm:cxn modelId="{2990337F-305B-4311-B159-63326444AB74}" type="presParOf" srcId="{ACC2166A-082E-475E-8F37-AB63F187BC74}" destId="{4BB0704D-AF8C-4212-8819-332EEAB8C0C7}" srcOrd="0" destOrd="0" presId="urn:microsoft.com/office/officeart/2008/layout/VerticalCurvedList"/>
    <dgm:cxn modelId="{A96F706C-DEFC-44E6-88F9-0E30994F3B83}" type="presParOf" srcId="{ACC2166A-082E-475E-8F37-AB63F187BC74}" destId="{E57133EF-05E5-41B0-B635-1B6F854114C5}" srcOrd="1" destOrd="0" presId="urn:microsoft.com/office/officeart/2008/layout/VerticalCurvedList"/>
    <dgm:cxn modelId="{5D07319A-E0F4-4D0C-85E7-44EE7F6641F6}" type="presParOf" srcId="{ACC2166A-082E-475E-8F37-AB63F187BC74}" destId="{D89CFD9E-886A-42C1-8D8D-D6CDCA9CF2A6}" srcOrd="2" destOrd="0" presId="urn:microsoft.com/office/officeart/2008/layout/VerticalCurvedList"/>
    <dgm:cxn modelId="{F648B627-5239-4470-8093-127B02C34DF4}" type="presParOf" srcId="{ACC2166A-082E-475E-8F37-AB63F187BC74}" destId="{A30337CC-EA1A-4206-A67E-AF2CE01B08FC}" srcOrd="3" destOrd="0" presId="urn:microsoft.com/office/officeart/2008/layout/VerticalCurvedList"/>
    <dgm:cxn modelId="{283A3E5C-7C3D-47E0-A98D-5F8586C34814}" type="presParOf" srcId="{8A86E966-9C64-4A9A-8ED9-AFB762821E92}" destId="{E815A890-54A0-4261-8CFE-B043094EEBDC}" srcOrd="1" destOrd="0" presId="urn:microsoft.com/office/officeart/2008/layout/VerticalCurvedList"/>
    <dgm:cxn modelId="{6D6C04B2-EA6C-4BBB-BCD6-70BE7170B7DF}" type="presParOf" srcId="{8A86E966-9C64-4A9A-8ED9-AFB762821E92}" destId="{64EE8258-26D4-43DD-ABFA-94D9ACC5C58D}" srcOrd="2" destOrd="0" presId="urn:microsoft.com/office/officeart/2008/layout/VerticalCurvedList"/>
    <dgm:cxn modelId="{361A1875-5FA1-4FA5-8B93-2E8BB2E4186D}" type="presParOf" srcId="{64EE8258-26D4-43DD-ABFA-94D9ACC5C58D}" destId="{BEF45F51-12BC-4587-AAEC-2486E9329C55}" srcOrd="0" destOrd="0" presId="urn:microsoft.com/office/officeart/2008/layout/VerticalCurvedList"/>
    <dgm:cxn modelId="{A46B178F-91D5-40FD-B555-300DDE68F053}" type="presParOf" srcId="{8A86E966-9C64-4A9A-8ED9-AFB762821E92}" destId="{15BFE838-93FB-4B2B-8ABC-6D97626445A9}" srcOrd="3" destOrd="0" presId="urn:microsoft.com/office/officeart/2008/layout/VerticalCurvedList"/>
    <dgm:cxn modelId="{15CBAEA4-0ADF-4F20-B385-DA0C7AC35E64}" type="presParOf" srcId="{8A86E966-9C64-4A9A-8ED9-AFB762821E92}" destId="{78FD9FA2-4E96-4F1D-B3FB-D0E76F7378C8}" srcOrd="4" destOrd="0" presId="urn:microsoft.com/office/officeart/2008/layout/VerticalCurvedList"/>
    <dgm:cxn modelId="{754777D1-0AE5-47F4-A49A-43859D61F054}" type="presParOf" srcId="{78FD9FA2-4E96-4F1D-B3FB-D0E76F7378C8}" destId="{4159B144-9F52-417C-8F6C-92A2DC2CF3CE}" srcOrd="0" destOrd="0" presId="urn:microsoft.com/office/officeart/2008/layout/VerticalCurvedList"/>
    <dgm:cxn modelId="{47423F3F-50B6-40E2-9A29-C340678DED41}" type="presParOf" srcId="{8A86E966-9C64-4A9A-8ED9-AFB762821E92}" destId="{EC6FA2A6-BD3F-4066-B138-2A3FE9A8765C}" srcOrd="5" destOrd="0" presId="urn:microsoft.com/office/officeart/2008/layout/VerticalCurvedList"/>
    <dgm:cxn modelId="{B3327D4A-4B08-4ABE-BED4-5EB85E6EDEBF}" type="presParOf" srcId="{8A86E966-9C64-4A9A-8ED9-AFB762821E92}" destId="{81B94B10-77A3-4CB8-81BF-C9EF57C310D2}" srcOrd="6" destOrd="0" presId="urn:microsoft.com/office/officeart/2008/layout/VerticalCurvedList"/>
    <dgm:cxn modelId="{AE6E0E04-BCD3-4986-89CE-EB250CC62AEC}" type="presParOf" srcId="{81B94B10-77A3-4CB8-81BF-C9EF57C310D2}" destId="{0D1DAF43-5B38-4331-B660-5C26815B76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133EF-05E5-41B0-B635-1B6F854114C5}">
      <dsp:nvSpPr>
        <dsp:cNvPr id="0" name=""/>
        <dsp:cNvSpPr/>
      </dsp:nvSpPr>
      <dsp:spPr>
        <a:xfrm>
          <a:off x="-5351691" y="-819612"/>
          <a:ext cx="6373021" cy="6373021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5A890-54A0-4261-8CFE-B043094EEBDC}">
      <dsp:nvSpPr>
        <dsp:cNvPr id="0" name=""/>
        <dsp:cNvSpPr/>
      </dsp:nvSpPr>
      <dsp:spPr>
        <a:xfrm>
          <a:off x="657050" y="473379"/>
          <a:ext cx="5528390" cy="94675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4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Beratung,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z.B. über den Arbeitsmarkt, zur Stellensuche, zu Weiterbildungsmöglichkeiten</a:t>
          </a:r>
        </a:p>
      </dsp:txBody>
      <dsp:txXfrm>
        <a:off x="657050" y="473379"/>
        <a:ext cx="5528390" cy="946759"/>
      </dsp:txXfrm>
    </dsp:sp>
    <dsp:sp modelId="{BEF45F51-12BC-4587-AAEC-2486E9329C55}">
      <dsp:nvSpPr>
        <dsp:cNvPr id="0" name=""/>
        <dsp:cNvSpPr/>
      </dsp:nvSpPr>
      <dsp:spPr>
        <a:xfrm>
          <a:off x="65326" y="355034"/>
          <a:ext cx="1183449" cy="1183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FE838-93FB-4B2B-8ABC-6D97626445A9}">
      <dsp:nvSpPr>
        <dsp:cNvPr id="0" name=""/>
        <dsp:cNvSpPr/>
      </dsp:nvSpPr>
      <dsp:spPr>
        <a:xfrm>
          <a:off x="1001197" y="1893518"/>
          <a:ext cx="5184243" cy="94675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4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Unterstützung bei der Arbeitssuche,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z.B. Vermittlungsvorschläge</a:t>
          </a:r>
        </a:p>
      </dsp:txBody>
      <dsp:txXfrm>
        <a:off x="1001197" y="1893518"/>
        <a:ext cx="5184243" cy="946759"/>
      </dsp:txXfrm>
    </dsp:sp>
    <dsp:sp modelId="{4159B144-9F52-417C-8F6C-92A2DC2CF3CE}">
      <dsp:nvSpPr>
        <dsp:cNvPr id="0" name=""/>
        <dsp:cNvSpPr/>
      </dsp:nvSpPr>
      <dsp:spPr>
        <a:xfrm>
          <a:off x="409473" y="1775173"/>
          <a:ext cx="1183449" cy="1183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FA2A6-BD3F-4066-B138-2A3FE9A8765C}">
      <dsp:nvSpPr>
        <dsp:cNvPr id="0" name=""/>
        <dsp:cNvSpPr/>
      </dsp:nvSpPr>
      <dsp:spPr>
        <a:xfrm>
          <a:off x="657050" y="3313657"/>
          <a:ext cx="5528390" cy="94675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4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Unterstützung durch finanzielle Förderung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z.B. Bewerbungstraining, Coaching, Finanzierung von beruflichen Weiterbildungen</a:t>
          </a:r>
        </a:p>
      </dsp:txBody>
      <dsp:txXfrm>
        <a:off x="657050" y="3313657"/>
        <a:ext cx="5528390" cy="946759"/>
      </dsp:txXfrm>
    </dsp:sp>
    <dsp:sp modelId="{0D1DAF43-5B38-4331-B660-5C26815B7604}">
      <dsp:nvSpPr>
        <dsp:cNvPr id="0" name=""/>
        <dsp:cNvSpPr/>
      </dsp:nvSpPr>
      <dsp:spPr>
        <a:xfrm>
          <a:off x="65326" y="3195312"/>
          <a:ext cx="1183449" cy="1183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133EF-05E5-41B0-B635-1B6F854114C5}">
      <dsp:nvSpPr>
        <dsp:cNvPr id="0" name=""/>
        <dsp:cNvSpPr/>
      </dsp:nvSpPr>
      <dsp:spPr>
        <a:xfrm>
          <a:off x="-4950890" y="-758613"/>
          <a:ext cx="5896377" cy="5896377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5A890-54A0-4261-8CFE-B043094EEBDC}">
      <dsp:nvSpPr>
        <dsp:cNvPr id="0" name=""/>
        <dsp:cNvSpPr/>
      </dsp:nvSpPr>
      <dsp:spPr>
        <a:xfrm>
          <a:off x="608094" y="437915"/>
          <a:ext cx="5127747" cy="87583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519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Individuelle Beratung zu Bewerbungsunterlagen</a:t>
          </a:r>
        </a:p>
      </dsp:txBody>
      <dsp:txXfrm>
        <a:off x="608094" y="437915"/>
        <a:ext cx="5127747" cy="875830"/>
      </dsp:txXfrm>
    </dsp:sp>
    <dsp:sp modelId="{BEF45F51-12BC-4587-AAEC-2486E9329C55}">
      <dsp:nvSpPr>
        <dsp:cNvPr id="0" name=""/>
        <dsp:cNvSpPr/>
      </dsp:nvSpPr>
      <dsp:spPr>
        <a:xfrm>
          <a:off x="60700" y="328436"/>
          <a:ext cx="1094787" cy="1094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FE838-93FB-4B2B-8ABC-6D97626445A9}">
      <dsp:nvSpPr>
        <dsp:cNvPr id="0" name=""/>
        <dsp:cNvSpPr/>
      </dsp:nvSpPr>
      <dsp:spPr>
        <a:xfrm>
          <a:off x="926458" y="1751659"/>
          <a:ext cx="4809383" cy="87583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519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Eigene Veranstaltungen zu Bewerbungen, Auswahlverfahren und Vorstellungstermine</a:t>
          </a:r>
        </a:p>
      </dsp:txBody>
      <dsp:txXfrm>
        <a:off x="926458" y="1751659"/>
        <a:ext cx="4809383" cy="875830"/>
      </dsp:txXfrm>
    </dsp:sp>
    <dsp:sp modelId="{4159B144-9F52-417C-8F6C-92A2DC2CF3CE}">
      <dsp:nvSpPr>
        <dsp:cNvPr id="0" name=""/>
        <dsp:cNvSpPr/>
      </dsp:nvSpPr>
      <dsp:spPr>
        <a:xfrm>
          <a:off x="379064" y="1642181"/>
          <a:ext cx="1094787" cy="1094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FA2A6-BD3F-4066-B138-2A3FE9A8765C}">
      <dsp:nvSpPr>
        <dsp:cNvPr id="0" name=""/>
        <dsp:cNvSpPr/>
      </dsp:nvSpPr>
      <dsp:spPr>
        <a:xfrm>
          <a:off x="608094" y="3065405"/>
          <a:ext cx="5127747" cy="87583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519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Förderung von Bewerbungstrainings,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z.B. mit einem Aktivierungs- und Vermittlungsgutschein (AVGS)</a:t>
          </a:r>
        </a:p>
      </dsp:txBody>
      <dsp:txXfrm>
        <a:off x="608094" y="3065405"/>
        <a:ext cx="5127747" cy="875830"/>
      </dsp:txXfrm>
    </dsp:sp>
    <dsp:sp modelId="{0D1DAF43-5B38-4331-B660-5C26815B7604}">
      <dsp:nvSpPr>
        <dsp:cNvPr id="0" name=""/>
        <dsp:cNvSpPr/>
      </dsp:nvSpPr>
      <dsp:spPr>
        <a:xfrm>
          <a:off x="60700" y="2955926"/>
          <a:ext cx="1094787" cy="1094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1DB1-0B36-47ED-9F28-C923B0234781}" type="datetimeFigureOut">
              <a:rPr lang="de-DE" smtClean="0"/>
              <a:t>20.02.2023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295E3-2A8A-4DE1-8B02-737B037D994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38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EAD1-67E2-4A84-ADC8-A6C72CBA97FB}" type="datetimeFigureOut">
              <a:rPr lang="de-DE" smtClean="0"/>
              <a:t>20.02.2023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CFFDD-70F1-45FB-A4BA-81BC635DAB0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11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1pPr>
    <a:lvl2pPr marL="546400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2pPr>
    <a:lvl3pPr marL="10927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3pPr>
    <a:lvl4pPr marL="16391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4pPr>
    <a:lvl5pPr marL="21855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5pPr>
    <a:lvl6pPr marL="27319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6pPr>
    <a:lvl7pPr marL="32783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7pPr>
    <a:lvl8pPr marL="38247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8pPr>
    <a:lvl9pPr marL="43711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022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15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731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59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402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70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900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F00D3-10EF-4171-9261-69F786AB9F1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770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830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65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866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670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65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51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194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578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027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02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800"/>
            <a:ext cx="108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43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78348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Roter Farbverlauf." title="Hintergrund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5403180"/>
            <a:ext cx="12150000" cy="1481808"/>
          </a:xfrm>
          <a:prstGeom prst="rect">
            <a:avLst/>
          </a:prstGeom>
        </p:spPr>
      </p:pic>
      <p:sp>
        <p:nvSpPr>
          <p:cNvPr id="15" name="Titel 13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5516710"/>
            <a:ext cx="11015663" cy="8606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  <a:endParaRPr lang="de-DE" dirty="0"/>
          </a:p>
        </p:txBody>
      </p:sp>
      <p:sp>
        <p:nvSpPr>
          <p:cNvPr id="12" name="Textplatzhalter 5" descr="Platzhalter für die Subheadline." title="Subheadlineplatzhalter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" y="6408338"/>
            <a:ext cx="11016294" cy="289165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3" name="Bildplatzhalter 16" descr="Platzhalter für ein Bild." title="Bildplatzhalter"/>
          <p:cNvSpPr>
            <a:spLocks noGrp="1"/>
          </p:cNvSpPr>
          <p:nvPr>
            <p:ph type="pic" sz="quarter" idx="19" hasCustomPrompt="1"/>
          </p:nvPr>
        </p:nvSpPr>
        <p:spPr>
          <a:xfrm>
            <a:off x="89999" y="90354"/>
            <a:ext cx="12150000" cy="5313600"/>
          </a:xfrm>
          <a:prstGeom prst="snipRoundRect">
            <a:avLst>
              <a:gd name="adj1" fmla="val 4940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00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975"/>
            <a:ext cx="12150000" cy="6800112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742449"/>
            <a:ext cx="1080000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87693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09602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828"/>
            <a:ext cx="12149999" cy="338347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742449"/>
            <a:ext cx="1080000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87693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78763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90259"/>
            <a:ext cx="12150000" cy="5997600"/>
          </a:xfrm>
          <a:prstGeom prst="rect">
            <a:avLst/>
          </a:prstGeom>
        </p:spPr>
      </p:pic>
      <p:sp>
        <p:nvSpPr>
          <p:cNvPr id="14" name="Titel 6" descr="Platzhalter für einen Abschlusssatz." title="Textplatzhalter"/>
          <p:cNvSpPr>
            <a:spLocks noGrp="1"/>
          </p:cNvSpPr>
          <p:nvPr>
            <p:ph type="title" hasCustomPrompt="1"/>
          </p:nvPr>
        </p:nvSpPr>
        <p:spPr>
          <a:xfrm>
            <a:off x="578250" y="2608688"/>
            <a:ext cx="11228319" cy="1063856"/>
          </a:xfrm>
        </p:spPr>
        <p:txBody>
          <a:bodyPr lIns="0" tIns="0" rIns="0" bIns="0" anchor="t" anchorCtr="0">
            <a:noAutofit/>
          </a:bodyPr>
          <a:lstStyle>
            <a:lvl1pPr algn="ctr"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6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119200" y="6206135"/>
            <a:ext cx="1558800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832412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Regionaldirektion Nord – Geschäftsfeld Arbeitsmarkt – September 2022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018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0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930285" y="293432"/>
            <a:ext cx="10344224" cy="7318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399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zu diesem Teil </a:t>
            </a:r>
            <a:br>
              <a:rPr lang="de-DE" dirty="0"/>
            </a:br>
            <a:r>
              <a:rPr lang="de-DE" dirty="0"/>
              <a:t>Ihrer Präsentation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59916" y="1596289"/>
            <a:ext cx="10314592" cy="316094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2729" marR="0" indent="-342729" algn="l" defTabSz="91711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8096" indent="-251874">
              <a:spcBef>
                <a:spcPts val="50"/>
              </a:spcBef>
              <a:spcAft>
                <a:spcPts val="600"/>
              </a:spcAft>
              <a:buClrTx/>
              <a:buSzPct val="110000"/>
              <a:buFont typeface="Arial"/>
              <a:buChar char="•"/>
              <a:defRPr sz="1699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8381" indent="-226687">
              <a:spcBef>
                <a:spcPts val="100"/>
              </a:spcBef>
              <a:spcAft>
                <a:spcPts val="500"/>
              </a:spcAft>
              <a:buClrTx/>
              <a:buSzPct val="110000"/>
              <a:buFont typeface="Arial"/>
              <a:buChar char="•"/>
              <a:defRPr sz="1399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5674" indent="0">
              <a:buFontTx/>
              <a:buNone/>
              <a:defRPr/>
            </a:lvl4pPr>
            <a:lvl5pPr marL="1829473" indent="0">
              <a:buFontTx/>
              <a:buNone/>
              <a:defRPr/>
            </a:lvl5pPr>
          </a:lstStyle>
          <a:p>
            <a:pPr marL="342729" marR="0" lvl="0" indent="-342729" algn="l" defTabSz="91711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/>
            </a:pPr>
            <a:r>
              <a:rPr lang="de-DE" dirty="0"/>
              <a:t>Textmasterformate durch Klicken bearbeiten. Hier funktionieren Fließtext oder Aufzählungspunkte.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Aufzählungspunkt</a:t>
            </a:r>
          </a:p>
          <a:p>
            <a:pPr lvl="0"/>
            <a:r>
              <a:rPr lang="de-DE" dirty="0"/>
              <a:t>Aufzählungspunkt zwei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 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7684" y="6612908"/>
            <a:ext cx="7535348" cy="25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116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999"/>
            </a:lvl1pPr>
          </a:lstStyle>
          <a:p>
            <a:r>
              <a:rPr lang="de-DE" dirty="0"/>
              <a:t>Thema, 0. Monat 2014,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1872400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9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45">
              <a:spcBef>
                <a:spcPts val="15"/>
              </a:spcBef>
            </a:pPr>
            <a:r>
              <a:rPr lang="de-DE"/>
              <a:t>Regionaldirektion Nord – Geschäftsfeld Arbeitsmarkt – September 2022</a:t>
            </a:r>
            <a:endParaRPr lang="de-D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45">
              <a:spcBef>
                <a:spcPts val="15"/>
              </a:spcBef>
            </a:pPr>
            <a:r>
              <a:rPr lang="de-DE" spc="-5" dirty="0"/>
              <a:t>Seite</a:t>
            </a:r>
            <a:r>
              <a:rPr lang="de-DE" spc="-40" dirty="0"/>
              <a:t> </a:t>
            </a:r>
            <a:fld id="{81D60167-4931-47E6-BA6A-407CBD079E47}" type="slidenum">
              <a:rPr spc="-5" smtClean="0"/>
              <a:pPr marL="12745">
                <a:spcBef>
                  <a:spcPts val="15"/>
                </a:spcBef>
              </a:pPr>
              <a:t>‹Nr.›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975843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Trennfolie ohne Bil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9916" y="1596289"/>
            <a:ext cx="10314592" cy="203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3298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„Bei der Trennseite die Kernaussage prägnant einsetzen.“</a:t>
            </a:r>
          </a:p>
        </p:txBody>
      </p:sp>
    </p:spTree>
    <p:extLst>
      <p:ext uri="{BB962C8B-B14F-4D97-AF65-F5344CB8AC3E}">
        <p14:creationId xmlns:p14="http://schemas.microsoft.com/office/powerpoint/2010/main" val="488783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353" cy="43281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108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558000"/>
            <a:ext cx="12150000" cy="53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637999"/>
            <a:ext cx="5076000" cy="2094759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51200"/>
            <a:ext cx="5076000" cy="9469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10290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0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603"/>
            <a:ext cx="99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10911600" y="146973"/>
            <a:ext cx="1180800" cy="230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10911600" y="107685"/>
            <a:ext cx="1256400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 userDrawn="1"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0001" y="6206127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50493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353" cy="43281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972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10716287" y="156880"/>
            <a:ext cx="1328398" cy="29905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10781716" y="125591"/>
            <a:ext cx="125080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558000"/>
            <a:ext cx="12150000" cy="53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637999"/>
            <a:ext cx="5076000" cy="2094759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51200"/>
            <a:ext cx="5076000" cy="9469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252079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353" cy="43281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918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9810001" y="156880"/>
            <a:ext cx="2237934" cy="29905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9661585" y="125591"/>
            <a:ext cx="257841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558000"/>
            <a:ext cx="12150000" cy="53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637999"/>
            <a:ext cx="5076000" cy="2094759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51200"/>
            <a:ext cx="5076000" cy="9469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805213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Roter Farbverlauf mit dem Signet der BA." title="Hintergrundgrafik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"/>
          <a:stretch/>
        </p:blipFill>
        <p:spPr>
          <a:xfrm>
            <a:off x="91211" y="90259"/>
            <a:ext cx="12150000" cy="5857200"/>
          </a:xfrm>
          <a:prstGeom prst="rect">
            <a:avLst/>
          </a:prstGeom>
        </p:spPr>
      </p:pic>
      <p:sp>
        <p:nvSpPr>
          <p:cNvPr id="17" name="Textplatzhalter 5" descr="Platzhalter für Thema/Version/Datum.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382871"/>
            <a:ext cx="1134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8" name="Gerade Verbindung 17" descr="Weiße Linie" title="Linie"/>
          <p:cNvCxnSpPr/>
          <p:nvPr userDrawn="1"/>
        </p:nvCxnSpPr>
        <p:spPr>
          <a:xfrm>
            <a:off x="360000" y="728184"/>
            <a:ext cx="1188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1276114"/>
            <a:ext cx="11340000" cy="114790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20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556000"/>
            <a:ext cx="11340000" cy="63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8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628548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89999"/>
            <a:ext cx="12149353" cy="432817"/>
          </a:xfrm>
          <a:prstGeom prst="rect">
            <a:avLst/>
          </a:prstGeom>
        </p:spPr>
      </p:pic>
      <p:sp>
        <p:nvSpPr>
          <p:cNvPr id="10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972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1278000"/>
            <a:ext cx="11340000" cy="1146568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9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556000"/>
            <a:ext cx="11340000" cy="63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7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734271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404000"/>
            <a:ext cx="112176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Regionaldirektion Nord – Geschäftsfeld Arbeitsmarkt – September 2022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385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53443"/>
            <a:ext cx="11217600" cy="10180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404000"/>
            <a:ext cx="5508000" cy="48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404000"/>
            <a:ext cx="5508000" cy="48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Regionaldirektion Nord – Geschäftsfeld Arbeitsmarkt – September 2022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200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53443"/>
            <a:ext cx="11217600" cy="10180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platzhalter"/>
          <p:cNvSpPr>
            <a:spLocks noGrp="1"/>
          </p:cNvSpPr>
          <p:nvPr>
            <p:ph idx="1" hasCustomPrompt="1"/>
          </p:nvPr>
        </p:nvSpPr>
        <p:spPr>
          <a:xfrm>
            <a:off x="590400" y="1404000"/>
            <a:ext cx="5508000" cy="48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0" y="1404000"/>
            <a:ext cx="5508000" cy="48564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Regionaldirektion Nord – Geschäftsfeld Arbeitsmarkt – September 2022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644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53443"/>
            <a:ext cx="11217600" cy="10180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0" y="1252800"/>
            <a:ext cx="11825625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Regionaldirektion Nord – Geschäftsfeld Arbeitsmarkt – September 2022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4107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Roter Farbverlauf." title="Hintergrund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5215695"/>
            <a:ext cx="12150000" cy="1669293"/>
          </a:xfrm>
          <a:prstGeom prst="rect">
            <a:avLst/>
          </a:prstGeom>
        </p:spPr>
      </p:pic>
      <p:sp>
        <p:nvSpPr>
          <p:cNvPr id="15" name="Titel 13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5365791"/>
            <a:ext cx="11015663" cy="8606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  <a:endParaRPr lang="de-DE" dirty="0"/>
          </a:p>
        </p:txBody>
      </p:sp>
      <p:sp>
        <p:nvSpPr>
          <p:cNvPr id="12" name="Textplatzhalter 5" descr="Platzhalter für die Subheadline." title="Subheadlineplatzhalter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" y="6363948"/>
            <a:ext cx="11016294" cy="289165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3" name="Bildplatzhalter 16" descr="Platzhalter für ein Bild." title="Bildplatzhalter"/>
          <p:cNvSpPr>
            <a:spLocks noGrp="1"/>
          </p:cNvSpPr>
          <p:nvPr>
            <p:ph type="pic" sz="quarter" idx="19" hasCustomPrompt="1"/>
          </p:nvPr>
        </p:nvSpPr>
        <p:spPr>
          <a:xfrm>
            <a:off x="89999" y="90354"/>
            <a:ext cx="12150000" cy="5125341"/>
          </a:xfrm>
          <a:prstGeom prst="snipRoundRect">
            <a:avLst>
              <a:gd name="adj1" fmla="val 4940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225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975"/>
            <a:ext cx="12150000" cy="6800112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547133"/>
            <a:ext cx="10800000" cy="1101587"/>
          </a:xfrm>
        </p:spPr>
        <p:txBody>
          <a:bodyPr lIns="0" tIns="0" rIns="0" bIns="0" anchor="t" anchorCtr="0">
            <a:noAutofit/>
          </a:bodyPr>
          <a:lstStyle>
            <a:lvl1pPr>
              <a:defRPr sz="375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69937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44571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5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36603"/>
            <a:ext cx="9252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13" name="Rechteck 12" descr="Grauer Farbverlauf" title="Hintergrundfläche"/>
          <p:cNvSpPr/>
          <p:nvPr userDrawn="1"/>
        </p:nvSpPr>
        <p:spPr>
          <a:xfrm>
            <a:off x="10178087" y="146973"/>
            <a:ext cx="1918800" cy="230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14" name="Textfeld 13" descr="Vertraulich" title="Textfeld"/>
          <p:cNvSpPr txBox="1"/>
          <p:nvPr userDrawn="1"/>
        </p:nvSpPr>
        <p:spPr>
          <a:xfrm>
            <a:off x="10116000" y="107685"/>
            <a:ext cx="2048400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 userDrawn="1"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534562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828"/>
            <a:ext cx="12149999" cy="338347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530800"/>
            <a:ext cx="10800000" cy="1073534"/>
          </a:xfrm>
        </p:spPr>
        <p:txBody>
          <a:bodyPr lIns="0" tIns="0" rIns="0" bIns="0" anchor="t" anchorCtr="0">
            <a:noAutofit/>
          </a:bodyPr>
          <a:lstStyle>
            <a:lvl1pPr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69200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178587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Roter Farbverlauf mit dem Signet der BA." title="Hintergrundgrafik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"/>
          <a:stretch/>
        </p:blipFill>
        <p:spPr>
          <a:xfrm>
            <a:off x="91211" y="90259"/>
            <a:ext cx="12150000" cy="5857200"/>
          </a:xfrm>
          <a:prstGeom prst="rect">
            <a:avLst/>
          </a:prstGeom>
        </p:spPr>
      </p:pic>
      <p:sp>
        <p:nvSpPr>
          <p:cNvPr id="14" name="Titel 6" descr="Platzhalter für einen Abschlusssatz." title="Textplatzhalter"/>
          <p:cNvSpPr>
            <a:spLocks noGrp="1"/>
          </p:cNvSpPr>
          <p:nvPr>
            <p:ph type="title" hasCustomPrompt="1"/>
          </p:nvPr>
        </p:nvSpPr>
        <p:spPr>
          <a:xfrm>
            <a:off x="578250" y="2322858"/>
            <a:ext cx="11228319" cy="1245967"/>
          </a:xfrm>
        </p:spPr>
        <p:txBody>
          <a:bodyPr lIns="0" tIns="0" rIns="0" bIns="0" anchor="t" anchorCtr="0">
            <a:noAutofit/>
          </a:bodyPr>
          <a:lstStyle>
            <a:lvl1pPr algn="ctr"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5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193881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Regionaldirektion Nord – Geschäftsfeld Arbeitsmarkt – September 2022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019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8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90259"/>
            <a:ext cx="12150000" cy="5997600"/>
          </a:xfrm>
          <a:prstGeom prst="rect">
            <a:avLst/>
          </a:prstGeom>
        </p:spPr>
      </p:pic>
      <p:sp>
        <p:nvSpPr>
          <p:cNvPr id="17" name="Textplatzhalter 5" descr="Platzhalter für Thema/Version/Datum.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382871"/>
            <a:ext cx="1134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8" name="Gerade Verbindung 17" descr="Weiße Linie" title="Linie"/>
          <p:cNvCxnSpPr/>
          <p:nvPr userDrawn="1"/>
        </p:nvCxnSpPr>
        <p:spPr>
          <a:xfrm>
            <a:off x="360000" y="650550"/>
            <a:ext cx="1188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939684"/>
            <a:ext cx="11340000" cy="97613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20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024929"/>
            <a:ext cx="11340000" cy="46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24733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" y="90000"/>
            <a:ext cx="12149963" cy="338345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36603"/>
            <a:ext cx="1116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939684"/>
            <a:ext cx="11340000" cy="97613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9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024929"/>
            <a:ext cx="11340000" cy="46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72598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Regionaldirektion Nord – Geschäftsfeld Arbeitsmarkt – September 2022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07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12176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Regionaldirektion Nord – Geschäftsfeld Arbeitsmarkt – September 2022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78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12176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platzhalter"/>
          <p:cNvSpPr>
            <a:spLocks noGrp="1"/>
          </p:cNvSpPr>
          <p:nvPr>
            <p:ph idx="1" hasCustomPrompt="1"/>
          </p:nvPr>
        </p:nvSpPr>
        <p:spPr>
          <a:xfrm>
            <a:off x="5904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0" y="1198800"/>
            <a:ext cx="5508000" cy="51336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Regionaldirektion Nord – Geschäftsfeld Arbeitsmarkt – September 2022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14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0" y="1037265"/>
            <a:ext cx="11825625" cy="5566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Regionaldirektion Nord – Geschäftsfeld Arbeitsmarkt – September 2022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4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Zwei rote Linien." title="Headergrafik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3215"/>
            <a:ext cx="12150000" cy="914450"/>
          </a:xfrm>
          <a:prstGeom prst="rect">
            <a:avLst/>
          </a:prstGeom>
        </p:spPr>
      </p:pic>
      <p:sp>
        <p:nvSpPr>
          <p:cNvPr id="14" name="Titelplatzhalter 1" descr="Platzhalter für den Titel der Folie." title="Titelplatzhalter"/>
          <p:cNvSpPr>
            <a:spLocks noGrp="1"/>
          </p:cNvSpPr>
          <p:nvPr>
            <p:ph type="title"/>
          </p:nvPr>
        </p:nvSpPr>
        <p:spPr>
          <a:xfrm>
            <a:off x="590400" y="144566"/>
            <a:ext cx="11217600" cy="860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6" name="Textplatzhalter 2" descr="Platzhalter für Text." title="Textplatzhalter"/>
          <p:cNvSpPr>
            <a:spLocks noGrp="1"/>
          </p:cNvSpPr>
          <p:nvPr>
            <p:ph type="body" idx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1" name="Gerade Verbindung 20" descr="Graue Linie" title="Linie"/>
          <p:cNvCxnSpPr>
            <a:cxnSpLocks/>
          </p:cNvCxnSpPr>
          <p:nvPr/>
        </p:nvCxnSpPr>
        <p:spPr>
          <a:xfrm>
            <a:off x="432000" y="6599973"/>
            <a:ext cx="11807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Logo Bundesagentur für Arbeit" title="Logo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636114"/>
            <a:ext cx="1548000" cy="205020"/>
          </a:xfrm>
          <a:prstGeom prst="rect">
            <a:avLst/>
          </a:prstGeom>
        </p:spPr>
      </p:pic>
      <p:sp>
        <p:nvSpPr>
          <p:cNvPr id="3" name="Fußzeilenplatzhalter 2" descr="Platzhalter für das Thema und das Datum der Präsentation.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700000" y="6600218"/>
            <a:ext cx="8280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Regionaldirektion Nord – Geschäftsfeld Arbeitsmarkt – September 2022</a:t>
            </a:r>
            <a:endParaRPr lang="de-DE" dirty="0"/>
          </a:p>
        </p:txBody>
      </p:sp>
      <p:sp>
        <p:nvSpPr>
          <p:cNvPr id="4" name="Foliennummernplatzhalter 3" descr="Seitenzahl der Folie.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11056934" y="6600218"/>
            <a:ext cx="864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77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2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55" r:id="rId15"/>
    <p:sldLayoutId id="2147483694" r:id="rId16"/>
    <p:sldLayoutId id="2147483695" r:id="rId17"/>
    <p:sldLayoutId id="2147483696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Zwei rote Linien." title="Headergrafik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3255"/>
            <a:ext cx="12150000" cy="1133918"/>
          </a:xfrm>
          <a:prstGeom prst="rect">
            <a:avLst/>
          </a:prstGeom>
        </p:spPr>
      </p:pic>
      <p:sp>
        <p:nvSpPr>
          <p:cNvPr id="14" name="Titelplatzhalter 1" descr="Platzhalter für den Titel der Folie." title="Titelplatzhalter"/>
          <p:cNvSpPr>
            <a:spLocks noGrp="1"/>
          </p:cNvSpPr>
          <p:nvPr>
            <p:ph type="title"/>
          </p:nvPr>
        </p:nvSpPr>
        <p:spPr>
          <a:xfrm>
            <a:off x="590400" y="153443"/>
            <a:ext cx="11217600" cy="1018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26" name="Textplatzhalter 2" descr="Platzhalter für Text." title="Textplatzhalter"/>
          <p:cNvSpPr>
            <a:spLocks noGrp="1"/>
          </p:cNvSpPr>
          <p:nvPr>
            <p:ph type="body" idx="1"/>
          </p:nvPr>
        </p:nvSpPr>
        <p:spPr>
          <a:xfrm>
            <a:off x="590399" y="1404000"/>
            <a:ext cx="112176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1" name="Gerade Verbindung 20" descr="Graue Linie" title="Linie"/>
          <p:cNvCxnSpPr>
            <a:cxnSpLocks/>
          </p:cNvCxnSpPr>
          <p:nvPr/>
        </p:nvCxnSpPr>
        <p:spPr>
          <a:xfrm>
            <a:off x="432000" y="6538079"/>
            <a:ext cx="11807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Logo der Bundesagentur für Arbeit." title="Logo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574121"/>
            <a:ext cx="1936865" cy="257695"/>
          </a:xfrm>
          <a:prstGeom prst="rect">
            <a:avLst/>
          </a:prstGeom>
        </p:spPr>
      </p:pic>
      <p:sp>
        <p:nvSpPr>
          <p:cNvPr id="3" name="Fußzeilenplatzhalter 2" descr="Platzhalter für das Thema und das Datum der Präsentation.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700000" y="6564706"/>
            <a:ext cx="8280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>
                <a:solidFill>
                  <a:schemeClr val="tx1"/>
                </a:solidFill>
              </a:defRPr>
            </a:lvl1pPr>
          </a:lstStyle>
          <a:p>
            <a:r>
              <a:rPr lang="de-DE"/>
              <a:t>Regionaldirektion Nord – Geschäftsfeld Arbeitsmarkt – September 2022</a:t>
            </a:r>
            <a:endParaRPr lang="de-DE" dirty="0"/>
          </a:p>
        </p:txBody>
      </p:sp>
      <p:sp>
        <p:nvSpPr>
          <p:cNvPr id="4" name="Foliennummernplatzhalter 3" descr="Seitenzahl der Folie.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11056934" y="6564706"/>
            <a:ext cx="864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61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arbeitsagentur.de/arbeitslos-arbeit-finden/bewerbungstraining" TargetMode="Externa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arbeitsagentur.de/coachingundaktivierung/suche?mz=SA%2001&amp;uk=Bundesweit&amp;pg=0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jpeg"/><Relationship Id="rId3" Type="http://schemas.openxmlformats.org/officeDocument/2006/relationships/hyperlink" Target="https://web.arbeitsagentur.de/weiterbildungssuche/" TargetMode="External"/><Relationship Id="rId7" Type="http://schemas.openxmlformats.org/officeDocument/2006/relationships/image" Target="../media/image28.png"/><Relationship Id="rId12" Type="http://schemas.openxmlformats.org/officeDocument/2006/relationships/hyperlink" Target="https://www.weiterbildung-mv.d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sh.kursportal.info/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hyperlink" Target="https://bildungsportal-niedersachsen.de/fortbildung-weiterbildung" TargetMode="External"/><Relationship Id="rId4" Type="http://schemas.openxmlformats.org/officeDocument/2006/relationships/hyperlink" Target="https://hamburg.kursportal.info/" TargetMode="Externa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arbeitsagentur.de/karriere-und-weiterbildung" TargetMode="Externa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eb.arbeitsagentur.de/berufenet/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arbeitsagentur.de/fuer-menschen-aus-dem-ausland/voraussetzungen-arbeiten-in-deutschland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eb.arbeitsagentur.de/berufenet/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www.arbeitsagentur.de/jobsuch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D076DE44-563C-47EF-888E-6A68F9C85D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5250" b="15250"/>
          <a:stretch>
            <a:fillRect/>
          </a:stretch>
        </p:blipFill>
        <p:spPr>
          <a:xfrm>
            <a:off x="90000" y="511075"/>
            <a:ext cx="12150000" cy="5634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BCA5179-5266-4408-BBC4-5C0B28AE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" y="1222745"/>
            <a:ext cx="8952401" cy="1088655"/>
          </a:xfrm>
        </p:spPr>
        <p:txBody>
          <a:bodyPr/>
          <a:lstStyle/>
          <a:p>
            <a:r>
              <a:rPr lang="de-DE" sz="2200" dirty="0"/>
              <a:t>Informationen zur Arbeitssuche in Deutschland und dem Dienstleistungsangebot der Arbeitsagenturen und Jobcenter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42EC7B-D1C7-4B5D-95B3-7245F2953938}"/>
              </a:ext>
            </a:extLst>
          </p:cNvPr>
          <p:cNvSpPr txBox="1"/>
          <p:nvPr/>
        </p:nvSpPr>
        <p:spPr>
          <a:xfrm>
            <a:off x="100633" y="110965"/>
            <a:ext cx="12323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Regionaldirektion Nord der Bundesagentur für Arbeit, Geschäftsfeld Arbeitsmarkt, Februar 2023					</a:t>
            </a:r>
          </a:p>
        </p:txBody>
      </p:sp>
      <p:sp>
        <p:nvSpPr>
          <p:cNvPr id="6" name="Textplatzhalter 4" descr="Textplatzhalter für eine Subheadline">
            <a:extLst>
              <a:ext uri="{FF2B5EF4-FFF2-40B4-BE49-F238E27FC236}">
                <a16:creationId xmlns:a16="http://schemas.microsoft.com/office/drawing/2014/main" id="{F60C2DAF-AF74-409A-BAED-8C19C3EAC958}"/>
              </a:ext>
            </a:extLst>
          </p:cNvPr>
          <p:cNvSpPr txBox="1">
            <a:spLocks/>
          </p:cNvSpPr>
          <p:nvPr/>
        </p:nvSpPr>
        <p:spPr>
          <a:xfrm>
            <a:off x="90001" y="5616101"/>
            <a:ext cx="3673108" cy="68534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270000" tIns="72000" rIns="270000" bIns="180000" rtlCol="0">
            <a:sp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Pct val="80000"/>
              <a:buFont typeface="Arial Black" panose="020B0A040201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24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54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50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28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400" dirty="0"/>
              <a:t>Sven Hinrichsen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Britta Schwichtenberg</a:t>
            </a:r>
          </a:p>
        </p:txBody>
      </p:sp>
    </p:spTree>
    <p:extLst>
      <p:ext uri="{BB962C8B-B14F-4D97-AF65-F5344CB8AC3E}">
        <p14:creationId xmlns:p14="http://schemas.microsoft.com/office/powerpoint/2010/main" val="224968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84142" y="197580"/>
            <a:ext cx="9917970" cy="731836"/>
          </a:xfrm>
        </p:spPr>
        <p:txBody>
          <a:bodyPr/>
          <a:lstStyle/>
          <a:p>
            <a:r>
              <a:rPr lang="de-DE" sz="2600" dirty="0">
                <a:solidFill>
                  <a:schemeClr val="tx1"/>
                </a:solidFill>
              </a:rPr>
              <a:t>Dienstleistungsangebot der Arbeitsagenturen und Jobcenter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Arbeitsuche / Beratung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437894" y="6638063"/>
            <a:ext cx="4980652" cy="251884"/>
          </a:xfrm>
        </p:spPr>
        <p:txBody>
          <a:bodyPr/>
          <a:lstStyle/>
          <a:p>
            <a:pPr algn="just"/>
            <a:r>
              <a:rPr lang="de-DE" dirty="0"/>
              <a:t>RD Nord, Geschäftsfeld Arbeitsmarkt, Februar 2023</a:t>
            </a:r>
          </a:p>
        </p:txBody>
      </p:sp>
      <p:sp>
        <p:nvSpPr>
          <p:cNvPr id="12" name="Foliennummernplatzhalter 19">
            <a:extLst>
              <a:ext uri="{FF2B5EF4-FFF2-40B4-BE49-F238E27FC236}">
                <a16:creationId xmlns:a16="http://schemas.microsoft.com/office/drawing/2014/main" id="{23AAAD9B-4E66-42DE-9F61-6DC6FDF13985}"/>
              </a:ext>
            </a:extLst>
          </p:cNvPr>
          <p:cNvSpPr txBox="1">
            <a:spLocks/>
          </p:cNvSpPr>
          <p:nvPr/>
        </p:nvSpPr>
        <p:spPr>
          <a:xfrm>
            <a:off x="11274509" y="6626666"/>
            <a:ext cx="864000" cy="274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40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91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55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19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83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47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Seite </a:t>
            </a:r>
            <a:fld id="{A8946A1F-0169-4AB6-AEFC-44545780F863}" type="slidenum">
              <a:rPr lang="de-DE" sz="1000" smtClean="0"/>
              <a:pPr/>
              <a:t>10</a:t>
            </a:fld>
            <a:endParaRPr lang="de-DE" sz="1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EB60A54-82E6-4072-B23F-182904A08FFD}"/>
              </a:ext>
            </a:extLst>
          </p:cNvPr>
          <p:cNvSpPr txBox="1"/>
          <p:nvPr/>
        </p:nvSpPr>
        <p:spPr>
          <a:xfrm>
            <a:off x="408638" y="1196381"/>
            <a:ext cx="1152732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Melden Sie sich arbeitsuchend oder arbeitslos bei der Arbeitsagentur oder dem Jobcenter</a:t>
            </a:r>
          </a:p>
          <a:p>
            <a:pPr algn="ctr"/>
            <a:r>
              <a:rPr lang="de-DE" sz="2000" dirty="0"/>
              <a:t>online – telefonisch – persönlich 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F18ADA18-D12E-42EC-ADC7-ADA625E53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494562"/>
              </p:ext>
            </p:extLst>
          </p:nvPr>
        </p:nvGraphicFramePr>
        <p:xfrm>
          <a:off x="5023741" y="1913653"/>
          <a:ext cx="6250768" cy="4733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Junge im Beratungsgespräch">
            <a:extLst>
              <a:ext uri="{FF2B5EF4-FFF2-40B4-BE49-F238E27FC236}">
                <a16:creationId xmlns:a16="http://schemas.microsoft.com/office/drawing/2014/main" id="{8A76C1FE-14C6-43A3-8EFB-39FD2DAA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" y="2831609"/>
            <a:ext cx="4029256" cy="268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84142" y="197580"/>
            <a:ext cx="9917970" cy="731836"/>
          </a:xfrm>
        </p:spPr>
        <p:txBody>
          <a:bodyPr/>
          <a:lstStyle/>
          <a:p>
            <a:r>
              <a:rPr lang="de-DE" sz="2600" dirty="0">
                <a:solidFill>
                  <a:schemeClr val="tx1"/>
                </a:solidFill>
              </a:rPr>
              <a:t>Dienstleistungsangebot der Arbeitsagenturen und Jobcenter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Bewerbungstraining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437894" y="6638063"/>
            <a:ext cx="4980652" cy="251884"/>
          </a:xfrm>
        </p:spPr>
        <p:txBody>
          <a:bodyPr/>
          <a:lstStyle/>
          <a:p>
            <a:pPr algn="just"/>
            <a:r>
              <a:rPr lang="de-DE" dirty="0"/>
              <a:t>RD Nord, Geschäftsfeld Arbeitsmarkt, Februar 2023</a:t>
            </a:r>
          </a:p>
        </p:txBody>
      </p:sp>
      <p:sp>
        <p:nvSpPr>
          <p:cNvPr id="12" name="Foliennummernplatzhalter 19">
            <a:extLst>
              <a:ext uri="{FF2B5EF4-FFF2-40B4-BE49-F238E27FC236}">
                <a16:creationId xmlns:a16="http://schemas.microsoft.com/office/drawing/2014/main" id="{23AAAD9B-4E66-42DE-9F61-6DC6FDF13985}"/>
              </a:ext>
            </a:extLst>
          </p:cNvPr>
          <p:cNvSpPr txBox="1">
            <a:spLocks/>
          </p:cNvSpPr>
          <p:nvPr/>
        </p:nvSpPr>
        <p:spPr>
          <a:xfrm>
            <a:off x="11274509" y="6626666"/>
            <a:ext cx="864000" cy="274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40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91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55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19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83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47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Seite </a:t>
            </a:r>
            <a:fld id="{A8946A1F-0169-4AB6-AEFC-44545780F863}" type="slidenum">
              <a:rPr lang="de-DE" sz="1000" smtClean="0"/>
              <a:pPr/>
              <a:t>11</a:t>
            </a:fld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B07B3E-7F65-46C4-A677-9C1ADB17EC3D}"/>
              </a:ext>
            </a:extLst>
          </p:cNvPr>
          <p:cNvSpPr txBox="1"/>
          <p:nvPr/>
        </p:nvSpPr>
        <p:spPr>
          <a:xfrm>
            <a:off x="356146" y="1121668"/>
            <a:ext cx="1152732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Nutzen Sie das Online-Angebot der Bundesagentur für Arbeit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C0D0562-3BB9-44AA-BAA5-4CE06C647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47" y="1537363"/>
            <a:ext cx="8231894" cy="28869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458D9B5-F57A-4FB4-8A30-6E02264A3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55" y="4338963"/>
            <a:ext cx="8141677" cy="219018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D95EAC8-A965-4B69-A513-9BAC71561008}"/>
              </a:ext>
            </a:extLst>
          </p:cNvPr>
          <p:cNvSpPr txBox="1"/>
          <p:nvPr/>
        </p:nvSpPr>
        <p:spPr>
          <a:xfrm>
            <a:off x="8633149" y="2848814"/>
            <a:ext cx="3337356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Sehr ausführliche Informationen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/>
              <a:t>zur Erstellung von Bewerbungsunterlagen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/>
              <a:t>zu Auswahltests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/>
              <a:t>zu Vorstellungsgesprächen</a:t>
            </a:r>
          </a:p>
          <a:p>
            <a:pPr algn="l"/>
            <a:r>
              <a:rPr lang="de-DE" sz="1800" dirty="0"/>
              <a:t>finden Sie unter:</a:t>
            </a:r>
          </a:p>
          <a:p>
            <a:r>
              <a:rPr lang="de-DE" sz="1400" dirty="0">
                <a:hlinkClick r:id="rId5"/>
              </a:rPr>
              <a:t>https://www.arbeitsagentur.de/arbeitslos-arbeit-finden/bewerbungstraining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589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84142" y="197580"/>
            <a:ext cx="9917970" cy="731836"/>
          </a:xfrm>
        </p:spPr>
        <p:txBody>
          <a:bodyPr/>
          <a:lstStyle/>
          <a:p>
            <a:r>
              <a:rPr lang="de-DE" sz="2600" dirty="0">
                <a:solidFill>
                  <a:schemeClr val="tx1"/>
                </a:solidFill>
              </a:rPr>
              <a:t>Dienstleistungsangebot der Arbeitsagenturen und Jobcenter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Bewerbungstraining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437894" y="6638063"/>
            <a:ext cx="4980652" cy="251884"/>
          </a:xfrm>
        </p:spPr>
        <p:txBody>
          <a:bodyPr/>
          <a:lstStyle/>
          <a:p>
            <a:pPr algn="just"/>
            <a:r>
              <a:rPr lang="de-DE" dirty="0"/>
              <a:t>RD Nord, Geschäftsfeld Arbeitsmarkt, Februar 2023</a:t>
            </a:r>
          </a:p>
        </p:txBody>
      </p:sp>
      <p:sp>
        <p:nvSpPr>
          <p:cNvPr id="12" name="Foliennummernplatzhalter 19">
            <a:extLst>
              <a:ext uri="{FF2B5EF4-FFF2-40B4-BE49-F238E27FC236}">
                <a16:creationId xmlns:a16="http://schemas.microsoft.com/office/drawing/2014/main" id="{23AAAD9B-4E66-42DE-9F61-6DC6FDF13985}"/>
              </a:ext>
            </a:extLst>
          </p:cNvPr>
          <p:cNvSpPr txBox="1">
            <a:spLocks/>
          </p:cNvSpPr>
          <p:nvPr/>
        </p:nvSpPr>
        <p:spPr>
          <a:xfrm>
            <a:off x="11274509" y="6626666"/>
            <a:ext cx="864000" cy="274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40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91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55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19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83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47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Seite </a:t>
            </a:r>
            <a:fld id="{A8946A1F-0169-4AB6-AEFC-44545780F863}" type="slidenum">
              <a:rPr lang="de-DE" sz="1000" smtClean="0"/>
              <a:pPr/>
              <a:t>12</a:t>
            </a:fld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B07B3E-7F65-46C4-A677-9C1ADB17EC3D}"/>
              </a:ext>
            </a:extLst>
          </p:cNvPr>
          <p:cNvSpPr txBox="1"/>
          <p:nvPr/>
        </p:nvSpPr>
        <p:spPr>
          <a:xfrm>
            <a:off x="356146" y="1121668"/>
            <a:ext cx="1152732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Nutzen Sie das Beratungs- und Förderangebot der Arbeitsagenturen und Jobcenter</a:t>
            </a: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F8073881-AD45-4EF3-95B2-370EDA6C9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379654"/>
              </p:ext>
            </p:extLst>
          </p:nvPr>
        </p:nvGraphicFramePr>
        <p:xfrm>
          <a:off x="5360645" y="1620966"/>
          <a:ext cx="5796006" cy="437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D33E2E10-F17E-4404-8A79-4861957A8032}"/>
              </a:ext>
            </a:extLst>
          </p:cNvPr>
          <p:cNvSpPr txBox="1"/>
          <p:nvPr/>
        </p:nvSpPr>
        <p:spPr>
          <a:xfrm>
            <a:off x="1082968" y="6138765"/>
            <a:ext cx="10073683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000" dirty="0"/>
              <a:t>Bewerbungstrainings, die mit einem AVGS gefördert werden, finden Sie hier: </a:t>
            </a:r>
            <a:r>
              <a:rPr lang="de-DE" sz="1000" dirty="0">
                <a:hlinkClick r:id="rId8"/>
              </a:rPr>
              <a:t>https://web.arbeitsagentur.de/coachingundaktivierung/suche?mz=SA%2001&amp;uk=Bundesweit&amp;pg=0</a:t>
            </a:r>
            <a:endParaRPr lang="de-DE" sz="1000" dirty="0"/>
          </a:p>
          <a:p>
            <a:pPr algn="l"/>
            <a:r>
              <a:rPr lang="de-DE" sz="1000" dirty="0"/>
              <a:t>Sucheingabe „Bewerbungstraining“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BA6EDB7-1FF1-4A5E-8B59-F8CF2ABAC5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968" y="2110859"/>
            <a:ext cx="4071120" cy="34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4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84142" y="197580"/>
            <a:ext cx="9917970" cy="731836"/>
          </a:xfrm>
        </p:spPr>
        <p:txBody>
          <a:bodyPr/>
          <a:lstStyle/>
          <a:p>
            <a:r>
              <a:rPr lang="de-DE" sz="2600" dirty="0">
                <a:solidFill>
                  <a:schemeClr val="tx1"/>
                </a:solidFill>
              </a:rPr>
              <a:t>Weiterbildung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Suche von Weiterbildungsangeboten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437894" y="6638063"/>
            <a:ext cx="4980652" cy="251884"/>
          </a:xfrm>
        </p:spPr>
        <p:txBody>
          <a:bodyPr/>
          <a:lstStyle/>
          <a:p>
            <a:pPr algn="just"/>
            <a:r>
              <a:rPr lang="de-DE" dirty="0"/>
              <a:t>RD Nord, Geschäftsfeld Arbeitsmarkt, Februar 2023</a:t>
            </a:r>
          </a:p>
        </p:txBody>
      </p:sp>
      <p:sp>
        <p:nvSpPr>
          <p:cNvPr id="12" name="Foliennummernplatzhalter 19">
            <a:extLst>
              <a:ext uri="{FF2B5EF4-FFF2-40B4-BE49-F238E27FC236}">
                <a16:creationId xmlns:a16="http://schemas.microsoft.com/office/drawing/2014/main" id="{23AAAD9B-4E66-42DE-9F61-6DC6FDF13985}"/>
              </a:ext>
            </a:extLst>
          </p:cNvPr>
          <p:cNvSpPr txBox="1">
            <a:spLocks/>
          </p:cNvSpPr>
          <p:nvPr/>
        </p:nvSpPr>
        <p:spPr>
          <a:xfrm>
            <a:off x="11274509" y="6626666"/>
            <a:ext cx="864000" cy="274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40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91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55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19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83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47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Seite </a:t>
            </a:r>
            <a:fld id="{A8946A1F-0169-4AB6-AEFC-44545780F863}" type="slidenum">
              <a:rPr lang="de-DE" sz="1000" smtClean="0"/>
              <a:pPr/>
              <a:t>13</a:t>
            </a:fld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DA2E2A8-983F-401D-B52D-C719D61DCA09}"/>
              </a:ext>
            </a:extLst>
          </p:cNvPr>
          <p:cNvSpPr txBox="1"/>
          <p:nvPr/>
        </p:nvSpPr>
        <p:spPr>
          <a:xfrm>
            <a:off x="356146" y="1121668"/>
            <a:ext cx="1152732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Nutzen Sie die Weiterbildungsdatenbanken der Bundesagentur für Arbeit und der Bundesländer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D661713-5EBB-4D95-87CC-C62863AF5140}"/>
              </a:ext>
            </a:extLst>
          </p:cNvPr>
          <p:cNvSpPr txBox="1"/>
          <p:nvPr/>
        </p:nvSpPr>
        <p:spPr>
          <a:xfrm>
            <a:off x="5724364" y="1714030"/>
            <a:ext cx="676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hlinkClick r:id="rId3"/>
              </a:rPr>
              <a:t>Datenbank der Bundesagentur für Arbeit </a:t>
            </a:r>
            <a:endParaRPr lang="de-DE" sz="20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1034EBA-4F36-4D2A-AE7B-1244BAB44904}"/>
              </a:ext>
            </a:extLst>
          </p:cNvPr>
          <p:cNvSpPr txBox="1"/>
          <p:nvPr/>
        </p:nvSpPr>
        <p:spPr>
          <a:xfrm>
            <a:off x="5724364" y="2539655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hlinkClick r:id="rId4"/>
              </a:rPr>
              <a:t>Datenbank von Hamburg</a:t>
            </a:r>
            <a:endParaRPr lang="de-DE" sz="2000" dirty="0"/>
          </a:p>
        </p:txBody>
      </p:sp>
      <p:pic>
        <p:nvPicPr>
          <p:cNvPr id="3074" name="Picture 2" descr="Logo: Hamburgs Kursportal WISY">
            <a:extLst>
              <a:ext uri="{FF2B5EF4-FFF2-40B4-BE49-F238E27FC236}">
                <a16:creationId xmlns:a16="http://schemas.microsoft.com/office/drawing/2014/main" id="{45C66F45-E3B6-4DB8-8968-E6E6637F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15" y="2342418"/>
            <a:ext cx="1348350" cy="99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79D844D-90F2-4A9A-AE42-DD9F63EF9937}"/>
              </a:ext>
            </a:extLst>
          </p:cNvPr>
          <p:cNvSpPr txBox="1"/>
          <p:nvPr/>
        </p:nvSpPr>
        <p:spPr>
          <a:xfrm>
            <a:off x="5724364" y="3593060"/>
            <a:ext cx="498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hlinkClick r:id="rId6"/>
              </a:rPr>
              <a:t>Datenbank von Schleswig-Holstein</a:t>
            </a:r>
            <a:endParaRPr lang="de-DE" sz="200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C86A2E4-FB09-4AFC-A12D-FF3AA3DA0A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3882" y="3640989"/>
            <a:ext cx="1348350" cy="70436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9DC139B-3AD2-49F5-8933-4DFDE1BF80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2232" y="3619464"/>
            <a:ext cx="1555266" cy="40011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1C0D012-09C6-45B2-9991-C1161D2931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0082" y="4652488"/>
            <a:ext cx="3924300" cy="62865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F1EB4CF-68A6-48DF-A4B8-1611E635F049}"/>
              </a:ext>
            </a:extLst>
          </p:cNvPr>
          <p:cNvSpPr txBox="1"/>
          <p:nvPr/>
        </p:nvSpPr>
        <p:spPr>
          <a:xfrm>
            <a:off x="5724364" y="4686967"/>
            <a:ext cx="4023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hlinkClick r:id="rId10"/>
              </a:rPr>
              <a:t>Datenbank von Niedersachsen</a:t>
            </a:r>
            <a:endParaRPr lang="de-DE" sz="200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F74FEF1-B6DC-48E2-93DD-931C8DA558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7075" y="5394505"/>
            <a:ext cx="2217230" cy="101189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CB305A70-B395-4553-A91A-7CE708F0CB4E}"/>
              </a:ext>
            </a:extLst>
          </p:cNvPr>
          <p:cNvSpPr txBox="1"/>
          <p:nvPr/>
        </p:nvSpPr>
        <p:spPr>
          <a:xfrm>
            <a:off x="5724364" y="5759546"/>
            <a:ext cx="498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hlinkClick r:id="rId12"/>
              </a:rPr>
              <a:t>Datenbank von Mecklenburg-Vorpommern</a:t>
            </a:r>
            <a:endParaRPr lang="de-DE" sz="2000" dirty="0"/>
          </a:p>
        </p:txBody>
      </p:sp>
      <p:pic>
        <p:nvPicPr>
          <p:cNvPr id="3080" name="Picture 8" descr="Bildergebnis für Logo Bundesagentur für Arbeit">
            <a:extLst>
              <a:ext uri="{FF2B5EF4-FFF2-40B4-BE49-F238E27FC236}">
                <a16:creationId xmlns:a16="http://schemas.microsoft.com/office/drawing/2014/main" id="{2F5B2F7F-E0E0-471F-92D1-80181D644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93" y="1635146"/>
            <a:ext cx="643424" cy="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31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57" y="151941"/>
            <a:ext cx="11370696" cy="886004"/>
          </a:xfrm>
        </p:spPr>
        <p:txBody>
          <a:bodyPr/>
          <a:lstStyle/>
          <a:p>
            <a:r>
              <a:rPr lang="de-DE" sz="2600" dirty="0">
                <a:solidFill>
                  <a:prstClr val="black"/>
                </a:solidFill>
              </a:rPr>
              <a:t>Weiterbildung</a:t>
            </a:r>
            <a:br>
              <a:rPr lang="de-DE" sz="2600" dirty="0">
                <a:solidFill>
                  <a:prstClr val="black"/>
                </a:solidFill>
              </a:rPr>
            </a:br>
            <a:r>
              <a:rPr lang="de-DE" sz="2600" dirty="0">
                <a:solidFill>
                  <a:prstClr val="black"/>
                </a:solidFill>
              </a:rPr>
              <a:t>Unterstützungsmöglichkeiten bei beruflicher Weiterbildung im Betrieb</a:t>
            </a:r>
            <a:endParaRPr lang="de-DE" sz="2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E32CFC-5871-4E1A-A9DF-A4BC50BC1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24" y="2290664"/>
            <a:ext cx="2086208" cy="654369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39FDDD7-8F8F-4796-8D09-34AA458C02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43374" y="6610311"/>
            <a:ext cx="3952875" cy="274677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Regionaldirektion Nord – Geschäftsfeld Arbeitsmarkt – Februar 2023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CC1C77A-1C4A-4022-827E-DE360BBD9B3B}"/>
              </a:ext>
            </a:extLst>
          </p:cNvPr>
          <p:cNvGrpSpPr/>
          <p:nvPr/>
        </p:nvGrpSpPr>
        <p:grpSpPr>
          <a:xfrm>
            <a:off x="1028519" y="1192421"/>
            <a:ext cx="3952875" cy="5162907"/>
            <a:chOff x="808503" y="1192421"/>
            <a:chExt cx="3952875" cy="5162907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4A6D073-0B19-4268-BB30-9D2FCF164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8503" y="1192421"/>
              <a:ext cx="3952875" cy="2762250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E99215A1-3F81-4ED5-8DFA-448C5E6AA4DE}"/>
                </a:ext>
              </a:extLst>
            </p:cNvPr>
            <p:cNvSpPr txBox="1"/>
            <p:nvPr/>
          </p:nvSpPr>
          <p:spPr>
            <a:xfrm>
              <a:off x="808503" y="3954671"/>
              <a:ext cx="3952875" cy="24006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2000" b="1" dirty="0"/>
                <a:t>Beratungsdienstleistungen zu Qualifizierungsmöglichkeiten</a:t>
              </a:r>
            </a:p>
            <a:p>
              <a:pPr algn="l"/>
              <a:endParaRPr lang="de-DE" sz="1000" b="1" dirty="0"/>
            </a:p>
            <a:p>
              <a:pPr marL="342900" indent="-342900" algn="l">
                <a:buFont typeface="Wingdings" panose="05000000000000000000" pitchFamily="2" charset="2"/>
                <a:buChar char="Ø"/>
              </a:pPr>
              <a:r>
                <a:rPr lang="de-DE" sz="1800" dirty="0"/>
                <a:t>Qualifizierungsberatung für Unternehmen</a:t>
              </a:r>
            </a:p>
            <a:p>
              <a:pPr algn="l"/>
              <a:endParaRPr lang="de-DE" sz="1000" dirty="0"/>
            </a:p>
            <a:p>
              <a:pPr marL="342900" indent="-342900" algn="l">
                <a:buFont typeface="Wingdings" panose="05000000000000000000" pitchFamily="2" charset="2"/>
                <a:buChar char="Ø"/>
              </a:pPr>
              <a:r>
                <a:rPr lang="de-DE" sz="1800" dirty="0"/>
                <a:t>Berufsberatung im Erwerbsleben für beschäftigte Arbeitnehmer/innen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A316FD3-1AFA-438F-B442-E2620B100AC5}"/>
              </a:ext>
            </a:extLst>
          </p:cNvPr>
          <p:cNvGrpSpPr/>
          <p:nvPr/>
        </p:nvGrpSpPr>
        <p:grpSpPr>
          <a:xfrm>
            <a:off x="7258232" y="1138453"/>
            <a:ext cx="3981450" cy="5270842"/>
            <a:chOff x="7123299" y="1236549"/>
            <a:chExt cx="3981450" cy="5270842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6DF6F78A-883A-4A9F-B8E5-62D22503A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3299" y="1236549"/>
              <a:ext cx="3981450" cy="2733675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30695E6-8180-4F19-8B27-C0390617E6D9}"/>
                </a:ext>
              </a:extLst>
            </p:cNvPr>
            <p:cNvSpPr txBox="1"/>
            <p:nvPr/>
          </p:nvSpPr>
          <p:spPr>
            <a:xfrm>
              <a:off x="7123299" y="3952846"/>
              <a:ext cx="3952875" cy="255454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2000" b="1" dirty="0"/>
                <a:t>Fördermöglichkeiten bei beruflicher Weiterbildung</a:t>
              </a:r>
            </a:p>
            <a:p>
              <a:pPr algn="l"/>
              <a:endParaRPr lang="de-DE" sz="1000" b="1" dirty="0"/>
            </a:p>
            <a:p>
              <a:pPr marL="342900" indent="-342900" algn="l">
                <a:buFont typeface="Wingdings" panose="05000000000000000000" pitchFamily="2" charset="2"/>
                <a:buChar char="Ø"/>
              </a:pPr>
              <a:r>
                <a:rPr lang="de-DE" sz="1800" dirty="0"/>
                <a:t>Nachträglicher Erwerb eines Berufsabschlusses</a:t>
              </a:r>
            </a:p>
            <a:p>
              <a:pPr algn="l"/>
              <a:endParaRPr lang="de-DE" sz="1000" dirty="0"/>
            </a:p>
            <a:p>
              <a:pPr marL="342900" indent="-342900" algn="l">
                <a:buFont typeface="Wingdings" panose="05000000000000000000" pitchFamily="2" charset="2"/>
                <a:buChar char="Ø"/>
              </a:pPr>
              <a:r>
                <a:rPr lang="de-DE" sz="1800" dirty="0"/>
                <a:t>Beschäftigtenqualifizierung</a:t>
              </a:r>
            </a:p>
            <a:p>
              <a:pPr marL="342900" indent="-342900" algn="l">
                <a:buFont typeface="Wingdings" panose="05000000000000000000" pitchFamily="2" charset="2"/>
                <a:buChar char="Ø"/>
              </a:pPr>
              <a:endParaRPr lang="de-DE" sz="1000" dirty="0"/>
            </a:p>
            <a:p>
              <a:pPr marL="342900" indent="-342900" algn="l">
                <a:buFont typeface="Wingdings" panose="05000000000000000000" pitchFamily="2" charset="2"/>
                <a:buChar char="Ø"/>
              </a:pPr>
              <a:r>
                <a:rPr lang="de-DE" sz="1800" dirty="0"/>
                <a:t>Qualifizierung während der Kurzarbeit</a:t>
              </a: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1945B150-2B9E-43F1-AB73-AD98F3CA2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074" y="4827814"/>
            <a:ext cx="1783476" cy="654369"/>
          </a:xfrm>
          <a:prstGeom prst="rect">
            <a:avLst/>
          </a:prstGeom>
        </p:spPr>
      </p:pic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22DD2800-BEA7-4EB5-B22F-7653901B8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8946A1F-0169-4AB6-AEFC-44545780F863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7692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400" y="128866"/>
            <a:ext cx="11443104" cy="860624"/>
          </a:xfrm>
        </p:spPr>
        <p:txBody>
          <a:bodyPr/>
          <a:lstStyle/>
          <a:p>
            <a:r>
              <a:rPr lang="de-DE" sz="2600" dirty="0"/>
              <a:t>Weiterbildung</a:t>
            </a:r>
            <a:br>
              <a:rPr lang="de-DE" sz="2600" dirty="0"/>
            </a:br>
            <a:r>
              <a:rPr lang="de-DE" sz="2600" dirty="0"/>
              <a:t>Fördermöglichkeiten bei beruflicher Weiterbildung im Betrieb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A38A-BCC9-481A-B238-E8EBB0DFCB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45695" y="6681709"/>
            <a:ext cx="4266284" cy="140204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Regionaldirektion Nord – Geschäftsfeld Arbeitsmarkt – Februar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21E7831-9D7B-42CC-BA50-1E48833E7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8946A1F-0169-4AB6-AEFC-44545780F863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19FB913-5741-4BA1-B9E1-09FC93D70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003" y="302089"/>
            <a:ext cx="1547931" cy="56794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D657265-0EAA-4893-8C48-5A47B788875C}"/>
              </a:ext>
            </a:extLst>
          </p:cNvPr>
          <p:cNvSpPr txBox="1"/>
          <p:nvPr/>
        </p:nvSpPr>
        <p:spPr>
          <a:xfrm>
            <a:off x="590400" y="1048335"/>
            <a:ext cx="1121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Die Beschäftigtenqualifizierung unterscheidet zwischen Geringqualifizierten und sonstigen Beschäftigten: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34D3955-E2AA-4B18-BD0C-18D9773DD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875" y="1828020"/>
            <a:ext cx="9674665" cy="45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42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0629" y="154021"/>
            <a:ext cx="10972960" cy="1186716"/>
          </a:xfrm>
          <a:prstGeom prst="rect">
            <a:avLst/>
          </a:prstGeom>
        </p:spPr>
        <p:txBody>
          <a:bodyPr vert="horz" wrap="square" lIns="0" tIns="16999" rIns="0" bIns="0" rtlCol="0" anchor="t">
            <a:spAutoFit/>
          </a:bodyPr>
          <a:lstStyle/>
          <a:p>
            <a:pPr marL="299182" marR="6800">
              <a:spcBef>
                <a:spcPts val="134"/>
              </a:spcBef>
            </a:pPr>
            <a:r>
              <a:rPr lang="de-DE" sz="2600" dirty="0"/>
              <a:t>Weiterbildung</a:t>
            </a:r>
            <a:br>
              <a:rPr lang="de-DE" sz="2600" dirty="0"/>
            </a:br>
            <a:r>
              <a:rPr lang="de-DE" sz="2600" dirty="0"/>
              <a:t>Fördermöglichkeiten bei beruflicher Weiterbildung im Betrieb</a:t>
            </a:r>
            <a:br>
              <a:rPr lang="de-DE" sz="2400" dirty="0"/>
            </a:br>
            <a:endParaRPr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BDCE84-342B-4612-88F9-2364B401485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987379" y="6590015"/>
            <a:ext cx="5325063" cy="274677"/>
          </a:xfrm>
        </p:spPr>
        <p:txBody>
          <a:bodyPr/>
          <a:lstStyle/>
          <a:p>
            <a:pPr marL="12745">
              <a:spcBef>
                <a:spcPts val="15"/>
              </a:spcBef>
            </a:pPr>
            <a:r>
              <a:rPr lang="de-DE" dirty="0"/>
              <a:t>Regionaldirektion Nord – Geschäftsfeld Arbeitsmarkt – Februar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49F16C2-CC1F-45D3-8E93-37F6CCCAFB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45">
              <a:spcBef>
                <a:spcPts val="15"/>
              </a:spcBef>
            </a:pPr>
            <a:r>
              <a:rPr lang="de-DE" spc="-5"/>
              <a:t>Seite</a:t>
            </a:r>
            <a:r>
              <a:rPr lang="de-DE" spc="-40"/>
              <a:t> </a:t>
            </a:r>
            <a:fld id="{81D60167-4931-47E6-BA6A-407CBD079E47}" type="slidenum">
              <a:rPr spc="-5" smtClean="0"/>
              <a:pPr marL="12745">
                <a:spcBef>
                  <a:spcPts val="15"/>
                </a:spcBef>
              </a:pPr>
              <a:t>16</a:t>
            </a:fld>
            <a:endParaRPr spc="-5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DC4A259-FFD4-4B04-85D8-EE067FCC3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968" y="242918"/>
            <a:ext cx="1547931" cy="56794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75AF245-FBB7-4184-BFDF-525F0A485675}"/>
              </a:ext>
            </a:extLst>
          </p:cNvPr>
          <p:cNvSpPr txBox="1"/>
          <p:nvPr/>
        </p:nvSpPr>
        <p:spPr>
          <a:xfrm>
            <a:off x="1378825" y="1260687"/>
            <a:ext cx="9984217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Fördervoraussetzungen und Förderkonditionen unterscheiden sich bei den zwei Personengruppen</a:t>
            </a:r>
            <a:endParaRPr lang="de-DE" sz="2000" dirty="0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EF85B83A-5785-45E2-862D-3BE9DB4839EA}"/>
              </a:ext>
            </a:extLst>
          </p:cNvPr>
          <p:cNvGrpSpPr/>
          <p:nvPr/>
        </p:nvGrpSpPr>
        <p:grpSpPr>
          <a:xfrm>
            <a:off x="1378825" y="2235869"/>
            <a:ext cx="4168536" cy="3925979"/>
            <a:chOff x="1378824" y="1807702"/>
            <a:chExt cx="4168536" cy="3925979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06CECD8C-3F03-4F4F-B3BD-A329C86A3A8A}"/>
                </a:ext>
              </a:extLst>
            </p:cNvPr>
            <p:cNvGrpSpPr/>
            <p:nvPr/>
          </p:nvGrpSpPr>
          <p:grpSpPr>
            <a:xfrm>
              <a:off x="1378825" y="3249745"/>
              <a:ext cx="4168535" cy="584775"/>
              <a:chOff x="4743816" y="3114713"/>
              <a:chExt cx="4168535" cy="584775"/>
            </a:xfrm>
          </p:grpSpPr>
          <p:sp>
            <p:nvSpPr>
              <p:cNvPr id="5" name="Pfeil: Fünfeck 4">
                <a:extLst>
                  <a:ext uri="{FF2B5EF4-FFF2-40B4-BE49-F238E27FC236}">
                    <a16:creationId xmlns:a16="http://schemas.microsoft.com/office/drawing/2014/main" id="{19107391-FC9F-431F-9383-501CA2893730}"/>
                  </a:ext>
                </a:extLst>
              </p:cNvPr>
              <p:cNvSpPr/>
              <p:nvPr/>
            </p:nvSpPr>
            <p:spPr>
              <a:xfrm>
                <a:off x="4743816" y="3126684"/>
                <a:ext cx="4168535" cy="56083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08C9545-4FD0-4337-8C71-62804AD8AC13}"/>
                  </a:ext>
                </a:extLst>
              </p:cNvPr>
              <p:cNvSpPr txBox="1"/>
              <p:nvPr/>
            </p:nvSpPr>
            <p:spPr>
              <a:xfrm>
                <a:off x="5299117" y="3114713"/>
                <a:ext cx="30579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600" b="1" dirty="0">
                    <a:solidFill>
                      <a:schemeClr val="bg1"/>
                    </a:solidFill>
                  </a:rPr>
                  <a:t>Nachträglicher Erwerb eines Berufsabschlusses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0F6C7E96-5C8C-4E48-9F3A-EE787D85063C}"/>
                </a:ext>
              </a:extLst>
            </p:cNvPr>
            <p:cNvGrpSpPr/>
            <p:nvPr/>
          </p:nvGrpSpPr>
          <p:grpSpPr>
            <a:xfrm>
              <a:off x="1378825" y="2610418"/>
              <a:ext cx="4168535" cy="584775"/>
              <a:chOff x="4743816" y="3114713"/>
              <a:chExt cx="4168535" cy="584775"/>
            </a:xfrm>
          </p:grpSpPr>
          <p:sp>
            <p:nvSpPr>
              <p:cNvPr id="14" name="Pfeil: Fünfeck 13">
                <a:extLst>
                  <a:ext uri="{FF2B5EF4-FFF2-40B4-BE49-F238E27FC236}">
                    <a16:creationId xmlns:a16="http://schemas.microsoft.com/office/drawing/2014/main" id="{CA293665-2DFA-4F12-8E8A-BBD7DFBD9B52}"/>
                  </a:ext>
                </a:extLst>
              </p:cNvPr>
              <p:cNvSpPr/>
              <p:nvPr/>
            </p:nvSpPr>
            <p:spPr>
              <a:xfrm>
                <a:off x="4743816" y="3126684"/>
                <a:ext cx="4168535" cy="56083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6C35870-6BC3-4D6B-8942-7D22364C14F0}"/>
                  </a:ext>
                </a:extLst>
              </p:cNvPr>
              <p:cNvSpPr txBox="1"/>
              <p:nvPr/>
            </p:nvSpPr>
            <p:spPr>
              <a:xfrm>
                <a:off x="5299117" y="3114713"/>
                <a:ext cx="30579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600" b="1" dirty="0">
                    <a:solidFill>
                      <a:schemeClr val="bg1"/>
                    </a:solidFill>
                  </a:rPr>
                  <a:t>Kein Berufsabschluss/ kein verwertbarer Abschluss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791190B7-B472-4752-8240-74310285F632}"/>
                </a:ext>
              </a:extLst>
            </p:cNvPr>
            <p:cNvGrpSpPr/>
            <p:nvPr/>
          </p:nvGrpSpPr>
          <p:grpSpPr>
            <a:xfrm>
              <a:off x="1378825" y="3889071"/>
              <a:ext cx="4168535" cy="584775"/>
              <a:chOff x="4743816" y="3114713"/>
              <a:chExt cx="4168535" cy="584775"/>
            </a:xfrm>
          </p:grpSpPr>
          <p:sp>
            <p:nvSpPr>
              <p:cNvPr id="17" name="Pfeil: Fünfeck 16">
                <a:extLst>
                  <a:ext uri="{FF2B5EF4-FFF2-40B4-BE49-F238E27FC236}">
                    <a16:creationId xmlns:a16="http://schemas.microsoft.com/office/drawing/2014/main" id="{1A04C1EA-E83B-4D83-AC08-99BA87D450C0}"/>
                  </a:ext>
                </a:extLst>
              </p:cNvPr>
              <p:cNvSpPr/>
              <p:nvPr/>
            </p:nvSpPr>
            <p:spPr>
              <a:xfrm>
                <a:off x="4743816" y="3126684"/>
                <a:ext cx="4168535" cy="56083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521051BA-FEE7-4028-AFE0-02157CECE0E6}"/>
                  </a:ext>
                </a:extLst>
              </p:cNvPr>
              <p:cNvSpPr txBox="1"/>
              <p:nvPr/>
            </p:nvSpPr>
            <p:spPr>
              <a:xfrm>
                <a:off x="5299117" y="3114713"/>
                <a:ext cx="30579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600" b="1" dirty="0">
                    <a:solidFill>
                      <a:schemeClr val="bg1"/>
                    </a:solidFill>
                  </a:rPr>
                  <a:t>In der Regel 2/3 der regulären Ausbildungsdauer</a:t>
                </a: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43D15B41-E42C-4305-9A59-3538B5708D10}"/>
                </a:ext>
              </a:extLst>
            </p:cNvPr>
            <p:cNvGrpSpPr/>
            <p:nvPr/>
          </p:nvGrpSpPr>
          <p:grpSpPr>
            <a:xfrm>
              <a:off x="1378825" y="4507017"/>
              <a:ext cx="4168535" cy="584775"/>
              <a:chOff x="4743816" y="3114713"/>
              <a:chExt cx="4168535" cy="584775"/>
            </a:xfrm>
          </p:grpSpPr>
          <p:sp>
            <p:nvSpPr>
              <p:cNvPr id="20" name="Pfeil: Fünfeck 19">
                <a:extLst>
                  <a:ext uri="{FF2B5EF4-FFF2-40B4-BE49-F238E27FC236}">
                    <a16:creationId xmlns:a16="http://schemas.microsoft.com/office/drawing/2014/main" id="{82BA67F1-91D3-4540-939F-C342CD8882CD}"/>
                  </a:ext>
                </a:extLst>
              </p:cNvPr>
              <p:cNvSpPr/>
              <p:nvPr/>
            </p:nvSpPr>
            <p:spPr>
              <a:xfrm>
                <a:off x="4743816" y="3126684"/>
                <a:ext cx="4168535" cy="56083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7ECBEF8B-2408-4019-B4C5-E89BC2B89E60}"/>
                  </a:ext>
                </a:extLst>
              </p:cNvPr>
              <p:cNvSpPr txBox="1"/>
              <p:nvPr/>
            </p:nvSpPr>
            <p:spPr>
              <a:xfrm>
                <a:off x="5299117" y="3114713"/>
                <a:ext cx="30579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600" b="1" dirty="0">
                    <a:solidFill>
                      <a:schemeClr val="bg1"/>
                    </a:solidFill>
                  </a:rPr>
                  <a:t>Lehrgangskosten </a:t>
                </a:r>
              </a:p>
              <a:p>
                <a:pPr algn="l"/>
                <a:r>
                  <a:rPr lang="de-DE" sz="1600" b="1" dirty="0">
                    <a:solidFill>
                      <a:schemeClr val="bg1"/>
                    </a:solidFill>
                  </a:rPr>
                  <a:t>zu 100%</a:t>
                </a:r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46AFAA72-165D-4B7C-AF0D-45D8F8C0181B}"/>
                </a:ext>
              </a:extLst>
            </p:cNvPr>
            <p:cNvGrpSpPr/>
            <p:nvPr/>
          </p:nvGrpSpPr>
          <p:grpSpPr>
            <a:xfrm>
              <a:off x="1378825" y="5148906"/>
              <a:ext cx="4168535" cy="584775"/>
              <a:chOff x="4743816" y="3114713"/>
              <a:chExt cx="4168535" cy="584775"/>
            </a:xfrm>
          </p:grpSpPr>
          <p:sp>
            <p:nvSpPr>
              <p:cNvPr id="23" name="Pfeil: Fünfeck 22">
                <a:extLst>
                  <a:ext uri="{FF2B5EF4-FFF2-40B4-BE49-F238E27FC236}">
                    <a16:creationId xmlns:a16="http://schemas.microsoft.com/office/drawing/2014/main" id="{CDD0D669-376E-45B6-8AE5-FF0A5552E124}"/>
                  </a:ext>
                </a:extLst>
              </p:cNvPr>
              <p:cNvSpPr/>
              <p:nvPr/>
            </p:nvSpPr>
            <p:spPr>
              <a:xfrm>
                <a:off x="4743816" y="3126684"/>
                <a:ext cx="4168535" cy="56083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09F05BC9-1167-4431-B4E4-81D5CFB681A4}"/>
                  </a:ext>
                </a:extLst>
              </p:cNvPr>
              <p:cNvSpPr txBox="1"/>
              <p:nvPr/>
            </p:nvSpPr>
            <p:spPr>
              <a:xfrm>
                <a:off x="5299117" y="3114713"/>
                <a:ext cx="30579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600" b="1" dirty="0">
                    <a:solidFill>
                      <a:schemeClr val="bg1"/>
                    </a:solidFill>
                  </a:rPr>
                  <a:t>Arbeitsentgeltzuschuss </a:t>
                </a:r>
              </a:p>
              <a:p>
                <a:pPr algn="l"/>
                <a:r>
                  <a:rPr lang="de-DE" sz="1600" b="1" dirty="0">
                    <a:solidFill>
                      <a:schemeClr val="bg1"/>
                    </a:solidFill>
                  </a:rPr>
                  <a:t>bis zu 100 %</a:t>
                </a:r>
              </a:p>
            </p:txBody>
          </p:sp>
        </p:grp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3B269A0-A59A-4EBC-8AF9-C23E444AF56D}"/>
                </a:ext>
              </a:extLst>
            </p:cNvPr>
            <p:cNvSpPr txBox="1"/>
            <p:nvPr/>
          </p:nvSpPr>
          <p:spPr>
            <a:xfrm>
              <a:off x="1378824" y="1807702"/>
              <a:ext cx="4168535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2000" dirty="0"/>
                <a:t>Geringqualifizierte Beschäftigte in abschlussorientierten Maßnahmen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D55B5408-3298-4222-A397-DFAB745E3B5B}"/>
              </a:ext>
            </a:extLst>
          </p:cNvPr>
          <p:cNvGrpSpPr/>
          <p:nvPr/>
        </p:nvGrpSpPr>
        <p:grpSpPr>
          <a:xfrm>
            <a:off x="7188147" y="2238467"/>
            <a:ext cx="4174895" cy="3961530"/>
            <a:chOff x="7188147" y="2238467"/>
            <a:chExt cx="4174895" cy="3961530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75E9AD0D-54E5-4378-95BD-52844D52CA4D}"/>
                </a:ext>
              </a:extLst>
            </p:cNvPr>
            <p:cNvGrpSpPr/>
            <p:nvPr/>
          </p:nvGrpSpPr>
          <p:grpSpPr>
            <a:xfrm rot="10800000">
              <a:off x="7188147" y="3034453"/>
              <a:ext cx="4168535" cy="584775"/>
              <a:chOff x="4743816" y="3114712"/>
              <a:chExt cx="4168535" cy="584776"/>
            </a:xfrm>
          </p:grpSpPr>
          <p:sp>
            <p:nvSpPr>
              <p:cNvPr id="27" name="Pfeil: Fünfeck 26">
                <a:extLst>
                  <a:ext uri="{FF2B5EF4-FFF2-40B4-BE49-F238E27FC236}">
                    <a16:creationId xmlns:a16="http://schemas.microsoft.com/office/drawing/2014/main" id="{412EC032-B60C-4218-B766-4932EC8D3B5C}"/>
                  </a:ext>
                </a:extLst>
              </p:cNvPr>
              <p:cNvSpPr/>
              <p:nvPr/>
            </p:nvSpPr>
            <p:spPr>
              <a:xfrm>
                <a:off x="4743816" y="3126684"/>
                <a:ext cx="4168535" cy="56083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01E25617-17C3-4927-9019-E5DC489BE4C6}"/>
                  </a:ext>
                </a:extLst>
              </p:cNvPr>
              <p:cNvSpPr txBox="1"/>
              <p:nvPr/>
            </p:nvSpPr>
            <p:spPr>
              <a:xfrm rot="10800000">
                <a:off x="4803234" y="3114712"/>
                <a:ext cx="355381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600" b="1" dirty="0">
                    <a:solidFill>
                      <a:schemeClr val="bg1"/>
                    </a:solidFill>
                  </a:rPr>
                  <a:t>Berufsabschluss liegt i. d. Regel mindestens 4 Jahre zurück</a:t>
                </a:r>
              </a:p>
            </p:txBody>
          </p:sp>
        </p:grp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8583527-B945-4D9B-AC6B-58B2A7926B9C}"/>
                </a:ext>
              </a:extLst>
            </p:cNvPr>
            <p:cNvSpPr txBox="1"/>
            <p:nvPr/>
          </p:nvSpPr>
          <p:spPr>
            <a:xfrm>
              <a:off x="7188147" y="2238467"/>
              <a:ext cx="4168535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000" dirty="0"/>
                <a:t>Sonstige Beschäftigte in</a:t>
              </a:r>
            </a:p>
            <a:p>
              <a:pPr algn="r"/>
              <a:r>
                <a:rPr lang="de-DE" sz="2000" dirty="0"/>
                <a:t>beruflichen Weiterbildungen</a:t>
              </a:r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1C101D9D-9956-4484-8B4B-3C1777214B61}"/>
                </a:ext>
              </a:extLst>
            </p:cNvPr>
            <p:cNvGrpSpPr/>
            <p:nvPr/>
          </p:nvGrpSpPr>
          <p:grpSpPr>
            <a:xfrm rot="10800000">
              <a:off x="7194507" y="3689429"/>
              <a:ext cx="4168535" cy="584775"/>
              <a:chOff x="4743816" y="3114712"/>
              <a:chExt cx="4168535" cy="584776"/>
            </a:xfrm>
          </p:grpSpPr>
          <p:sp>
            <p:nvSpPr>
              <p:cNvPr id="32" name="Pfeil: Fünfeck 31">
                <a:extLst>
                  <a:ext uri="{FF2B5EF4-FFF2-40B4-BE49-F238E27FC236}">
                    <a16:creationId xmlns:a16="http://schemas.microsoft.com/office/drawing/2014/main" id="{E7504174-3925-4130-8A06-8B3E1CC271BF}"/>
                  </a:ext>
                </a:extLst>
              </p:cNvPr>
              <p:cNvSpPr/>
              <p:nvPr/>
            </p:nvSpPr>
            <p:spPr>
              <a:xfrm>
                <a:off x="4743816" y="3138202"/>
                <a:ext cx="4168535" cy="56083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EE382F90-850E-4271-BC7E-9098AC7FE5D4}"/>
                  </a:ext>
                </a:extLst>
              </p:cNvPr>
              <p:cNvSpPr txBox="1"/>
              <p:nvPr/>
            </p:nvSpPr>
            <p:spPr>
              <a:xfrm rot="10800000">
                <a:off x="4803234" y="3114712"/>
                <a:ext cx="355381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600" b="1" dirty="0">
                    <a:solidFill>
                      <a:schemeClr val="bg1"/>
                    </a:solidFill>
                  </a:rPr>
                  <a:t>Zugelassene berufliche Weiterbildung</a:t>
                </a:r>
              </a:p>
            </p:txBody>
          </p: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4F3A193F-B3D4-40E8-87D6-E08C4570DC12}"/>
                </a:ext>
              </a:extLst>
            </p:cNvPr>
            <p:cNvGrpSpPr/>
            <p:nvPr/>
          </p:nvGrpSpPr>
          <p:grpSpPr>
            <a:xfrm rot="10800000">
              <a:off x="7194506" y="4337329"/>
              <a:ext cx="4168535" cy="688412"/>
              <a:chOff x="4743816" y="3001349"/>
              <a:chExt cx="4168535" cy="686167"/>
            </a:xfrm>
          </p:grpSpPr>
          <p:sp>
            <p:nvSpPr>
              <p:cNvPr id="35" name="Pfeil: Fünfeck 34">
                <a:extLst>
                  <a:ext uri="{FF2B5EF4-FFF2-40B4-BE49-F238E27FC236}">
                    <a16:creationId xmlns:a16="http://schemas.microsoft.com/office/drawing/2014/main" id="{95FF885B-55F7-4879-960A-A2852790AE76}"/>
                  </a:ext>
                </a:extLst>
              </p:cNvPr>
              <p:cNvSpPr/>
              <p:nvPr/>
            </p:nvSpPr>
            <p:spPr>
              <a:xfrm>
                <a:off x="4743816" y="3126684"/>
                <a:ext cx="4168535" cy="56083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2C28211D-B76F-4AEA-A2F1-18B5916D7D93}"/>
                  </a:ext>
                </a:extLst>
              </p:cNvPr>
              <p:cNvSpPr txBox="1"/>
              <p:nvPr/>
            </p:nvSpPr>
            <p:spPr>
              <a:xfrm rot="10800000">
                <a:off x="4803234" y="3001349"/>
                <a:ext cx="355381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600" b="1" dirty="0">
                    <a:solidFill>
                      <a:schemeClr val="bg1"/>
                    </a:solidFill>
                  </a:rPr>
                  <a:t>Mehr als 120 Stunden</a:t>
                </a:r>
              </a:p>
              <a:p>
                <a:pPr algn="l"/>
                <a:endParaRPr lang="de-DE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12BDCD7C-7DF1-46D9-A1A8-ACF18AFEB7B1}"/>
                </a:ext>
              </a:extLst>
            </p:cNvPr>
            <p:cNvGrpSpPr/>
            <p:nvPr/>
          </p:nvGrpSpPr>
          <p:grpSpPr>
            <a:xfrm rot="10800000">
              <a:off x="7194506" y="4959236"/>
              <a:ext cx="4168535" cy="584775"/>
              <a:chOff x="4743816" y="3114712"/>
              <a:chExt cx="4168535" cy="584776"/>
            </a:xfrm>
          </p:grpSpPr>
          <p:sp>
            <p:nvSpPr>
              <p:cNvPr id="38" name="Pfeil: Fünfeck 37">
                <a:extLst>
                  <a:ext uri="{FF2B5EF4-FFF2-40B4-BE49-F238E27FC236}">
                    <a16:creationId xmlns:a16="http://schemas.microsoft.com/office/drawing/2014/main" id="{FD02D18B-2447-48FE-A2DE-49F5DEFC8407}"/>
                  </a:ext>
                </a:extLst>
              </p:cNvPr>
              <p:cNvSpPr/>
              <p:nvPr/>
            </p:nvSpPr>
            <p:spPr>
              <a:xfrm>
                <a:off x="4743816" y="3126684"/>
                <a:ext cx="4168535" cy="56083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AF76BEFB-C771-4A93-9001-D440C9E763C2}"/>
                  </a:ext>
                </a:extLst>
              </p:cNvPr>
              <p:cNvSpPr txBox="1"/>
              <p:nvPr/>
            </p:nvSpPr>
            <p:spPr>
              <a:xfrm rot="10800000">
                <a:off x="4803234" y="3114712"/>
                <a:ext cx="355381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600" b="1" dirty="0">
                    <a:solidFill>
                      <a:schemeClr val="bg1"/>
                    </a:solidFill>
                  </a:rPr>
                  <a:t>Anteilige Lehrgangskosten je nach Betriebsgröße (15% - 100%)</a:t>
                </a:r>
              </a:p>
            </p:txBody>
          </p:sp>
        </p:grp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0B51D063-B15A-46C5-957D-DD7B62DFD97A}"/>
                </a:ext>
              </a:extLst>
            </p:cNvPr>
            <p:cNvGrpSpPr/>
            <p:nvPr/>
          </p:nvGrpSpPr>
          <p:grpSpPr>
            <a:xfrm rot="10800000">
              <a:off x="7194506" y="5615222"/>
              <a:ext cx="4168535" cy="584775"/>
              <a:chOff x="4743816" y="3114712"/>
              <a:chExt cx="4168535" cy="584776"/>
            </a:xfrm>
          </p:grpSpPr>
          <p:sp>
            <p:nvSpPr>
              <p:cNvPr id="41" name="Pfeil: Fünfeck 40">
                <a:extLst>
                  <a:ext uri="{FF2B5EF4-FFF2-40B4-BE49-F238E27FC236}">
                    <a16:creationId xmlns:a16="http://schemas.microsoft.com/office/drawing/2014/main" id="{1DEF0269-1E36-45D9-9E41-89D43680C071}"/>
                  </a:ext>
                </a:extLst>
              </p:cNvPr>
              <p:cNvSpPr/>
              <p:nvPr/>
            </p:nvSpPr>
            <p:spPr>
              <a:xfrm>
                <a:off x="4743816" y="3126684"/>
                <a:ext cx="4168535" cy="56083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066F94DD-4089-40ED-ACA6-C91296D784D6}"/>
                  </a:ext>
                </a:extLst>
              </p:cNvPr>
              <p:cNvSpPr txBox="1"/>
              <p:nvPr/>
            </p:nvSpPr>
            <p:spPr>
              <a:xfrm rot="10800000">
                <a:off x="4803234" y="3114712"/>
                <a:ext cx="355381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600" b="1" dirty="0">
                    <a:solidFill>
                      <a:schemeClr val="bg1"/>
                    </a:solidFill>
                  </a:rPr>
                  <a:t>Anteiliger Arbeitsentgeltzuschuss j. n. Betriebsgröße (25% - 75%)</a:t>
                </a:r>
              </a:p>
            </p:txBody>
          </p:sp>
        </p:grpSp>
      </p:grpSp>
      <p:pic>
        <p:nvPicPr>
          <p:cNvPr id="44" name="Grafik 43">
            <a:extLst>
              <a:ext uri="{FF2B5EF4-FFF2-40B4-BE49-F238E27FC236}">
                <a16:creationId xmlns:a16="http://schemas.microsoft.com/office/drawing/2014/main" id="{12E70B44-0A0D-4608-B703-F3398202A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381" y="3677912"/>
            <a:ext cx="11334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0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84142" y="197580"/>
            <a:ext cx="9917970" cy="731836"/>
          </a:xfrm>
        </p:spPr>
        <p:txBody>
          <a:bodyPr/>
          <a:lstStyle/>
          <a:p>
            <a:r>
              <a:rPr lang="de-DE" sz="2600" dirty="0">
                <a:solidFill>
                  <a:schemeClr val="tx1"/>
                </a:solidFill>
              </a:rPr>
              <a:t>Weiterbildung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weitere Informationen online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437894" y="6638063"/>
            <a:ext cx="4980652" cy="251884"/>
          </a:xfrm>
        </p:spPr>
        <p:txBody>
          <a:bodyPr/>
          <a:lstStyle/>
          <a:p>
            <a:pPr algn="just"/>
            <a:r>
              <a:rPr lang="de-DE" dirty="0"/>
              <a:t>RD Nord, Geschäftsfeld Arbeitsmarkt, Februar 2023</a:t>
            </a:r>
          </a:p>
        </p:txBody>
      </p:sp>
      <p:sp>
        <p:nvSpPr>
          <p:cNvPr id="12" name="Foliennummernplatzhalter 19">
            <a:extLst>
              <a:ext uri="{FF2B5EF4-FFF2-40B4-BE49-F238E27FC236}">
                <a16:creationId xmlns:a16="http://schemas.microsoft.com/office/drawing/2014/main" id="{23AAAD9B-4E66-42DE-9F61-6DC6FDF13985}"/>
              </a:ext>
            </a:extLst>
          </p:cNvPr>
          <p:cNvSpPr txBox="1">
            <a:spLocks/>
          </p:cNvSpPr>
          <p:nvPr/>
        </p:nvSpPr>
        <p:spPr>
          <a:xfrm>
            <a:off x="11274509" y="6626666"/>
            <a:ext cx="864000" cy="274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40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91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55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19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83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47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Seite </a:t>
            </a:r>
            <a:fld id="{A8946A1F-0169-4AB6-AEFC-44545780F863}" type="slidenum">
              <a:rPr lang="de-DE" sz="1000" smtClean="0"/>
              <a:pPr/>
              <a:t>17</a:t>
            </a:fld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DA2E2A8-983F-401D-B52D-C719D61DCA09}"/>
              </a:ext>
            </a:extLst>
          </p:cNvPr>
          <p:cNvSpPr txBox="1"/>
          <p:nvPr/>
        </p:nvSpPr>
        <p:spPr>
          <a:xfrm>
            <a:off x="356146" y="1121668"/>
            <a:ext cx="1152732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Nutzen Sie die Online-Informationen der Bundesagentur für Arbeit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B444D4-C2CE-4A7C-8304-967BABCCB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38" y="2411952"/>
            <a:ext cx="7141934" cy="41456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A9E28E9-9919-4588-8295-B8AB579B2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38" y="1555861"/>
            <a:ext cx="7141934" cy="818226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5D780503-9802-4F46-ADC4-54A897C37606}"/>
              </a:ext>
            </a:extLst>
          </p:cNvPr>
          <p:cNvSpPr txBox="1"/>
          <p:nvPr/>
        </p:nvSpPr>
        <p:spPr>
          <a:xfrm>
            <a:off x="7962588" y="2731179"/>
            <a:ext cx="3908699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Sehr ausführliche Informationen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/>
              <a:t>zur beruflichen Weiterbildung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/>
              <a:t>zur Beratung zur beruflichen Weiterbildung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/>
              <a:t>zur Förderung beruflicher Weiterbildungsmaßnahmen</a:t>
            </a:r>
          </a:p>
          <a:p>
            <a:pPr algn="l"/>
            <a:r>
              <a:rPr lang="de-DE" sz="1800" dirty="0"/>
              <a:t>finden Sie unter:</a:t>
            </a:r>
          </a:p>
          <a:p>
            <a:r>
              <a:rPr lang="de-DE" sz="1400" dirty="0">
                <a:hlinkClick r:id="rId5"/>
              </a:rPr>
              <a:t>https://www.arbeitsagentur.de/karriere-und-weiterbildung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397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ldergebnis für foto Dank für aufmerksamkeit">
            <a:extLst>
              <a:ext uri="{FF2B5EF4-FFF2-40B4-BE49-F238E27FC236}">
                <a16:creationId xmlns:a16="http://schemas.microsoft.com/office/drawing/2014/main" id="{FF1E4A72-8868-4001-811C-20B7749F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91" y="1421648"/>
            <a:ext cx="5504198" cy="442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9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400" y="144662"/>
            <a:ext cx="11217600" cy="860599"/>
          </a:xfrm>
        </p:spPr>
        <p:txBody>
          <a:bodyPr/>
          <a:lstStyle/>
          <a:p>
            <a:r>
              <a:rPr lang="de-DE" sz="2600" dirty="0"/>
              <a:t>Themen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0111" y="1406515"/>
            <a:ext cx="9658177" cy="47783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sz="2400" b="1" dirty="0"/>
              <a:t>Überblick über den Arbeitsmarkt </a:t>
            </a:r>
          </a:p>
          <a:p>
            <a:pPr marL="0" indent="0">
              <a:buNone/>
            </a:pPr>
            <a:endParaRPr lang="de-DE" sz="2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sz="2400" b="1" dirty="0"/>
              <a:t>Dienstleistungsangebot der Arbeitsagenturen und Jobcenter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2100" b="1" dirty="0"/>
              <a:t> </a:t>
            </a:r>
            <a:r>
              <a:rPr lang="de-DE" sz="2100" dirty="0"/>
              <a:t>Unterstützung bei der Arbeitsuche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2100" dirty="0"/>
              <a:t> Beratungsangebot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2100" dirty="0"/>
              <a:t> Bewerbungstraining</a:t>
            </a:r>
          </a:p>
          <a:p>
            <a:pPr marL="738000" lvl="2" indent="0">
              <a:buNone/>
            </a:pPr>
            <a:endParaRPr lang="de-DE" sz="21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sz="2400" b="1" dirty="0"/>
              <a:t>Weiterbildung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2100" dirty="0"/>
              <a:t>Suche von Weiterbildungsangeboten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2100" dirty="0"/>
              <a:t>Fördermöglichkeiten</a:t>
            </a:r>
          </a:p>
          <a:p>
            <a:pPr marL="230397" lvl="1" indent="0">
              <a:buNone/>
            </a:pPr>
            <a:r>
              <a:rPr lang="de-DE" sz="2511" b="1" dirty="0"/>
              <a:t>	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C1F4EB68-DEDE-4893-80FD-3C986C52CECB}"/>
              </a:ext>
            </a:extLst>
          </p:cNvPr>
          <p:cNvSpPr txBox="1">
            <a:spLocks/>
          </p:cNvSpPr>
          <p:nvPr/>
        </p:nvSpPr>
        <p:spPr>
          <a:xfrm>
            <a:off x="4437894" y="6638063"/>
            <a:ext cx="4980652" cy="2518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40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91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55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19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83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47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000" dirty="0"/>
              <a:t>RD Nord, Geschäftsfeld Arbeitsmarkt, Februar 2023</a:t>
            </a:r>
          </a:p>
        </p:txBody>
      </p:sp>
      <p:sp>
        <p:nvSpPr>
          <p:cNvPr id="6" name="Foliennummernplatzhalter 19">
            <a:extLst>
              <a:ext uri="{FF2B5EF4-FFF2-40B4-BE49-F238E27FC236}">
                <a16:creationId xmlns:a16="http://schemas.microsoft.com/office/drawing/2014/main" id="{BCDE1859-09E2-4909-ADEF-949C65B0C287}"/>
              </a:ext>
            </a:extLst>
          </p:cNvPr>
          <p:cNvSpPr txBox="1">
            <a:spLocks/>
          </p:cNvSpPr>
          <p:nvPr/>
        </p:nvSpPr>
        <p:spPr>
          <a:xfrm>
            <a:off x="11274509" y="6626666"/>
            <a:ext cx="864000" cy="274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40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91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55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19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83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47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Seite </a:t>
            </a:r>
            <a:fld id="{A8946A1F-0169-4AB6-AEFC-44545780F863}" type="slidenum">
              <a:rPr lang="de-DE" sz="1000" smtClean="0"/>
              <a:pPr/>
              <a:t>2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4868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84142" y="197580"/>
            <a:ext cx="8252211" cy="731836"/>
          </a:xfrm>
        </p:spPr>
        <p:txBody>
          <a:bodyPr/>
          <a:lstStyle/>
          <a:p>
            <a:r>
              <a:rPr lang="de-DE" sz="2600" dirty="0">
                <a:solidFill>
                  <a:schemeClr val="tx1"/>
                </a:solidFill>
              </a:rPr>
              <a:t>Überblick über den Arbeitsmarkt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437894" y="6638063"/>
            <a:ext cx="4980652" cy="251884"/>
          </a:xfrm>
        </p:spPr>
        <p:txBody>
          <a:bodyPr/>
          <a:lstStyle/>
          <a:p>
            <a:pPr algn="just"/>
            <a:r>
              <a:rPr lang="de-DE" dirty="0"/>
              <a:t>RD Nord, Geschäftsfeld Arbeitsmarkt, Februar 2023</a:t>
            </a:r>
          </a:p>
        </p:txBody>
      </p:sp>
      <p:sp>
        <p:nvSpPr>
          <p:cNvPr id="12" name="Foliennummernplatzhalter 19">
            <a:extLst>
              <a:ext uri="{FF2B5EF4-FFF2-40B4-BE49-F238E27FC236}">
                <a16:creationId xmlns:a16="http://schemas.microsoft.com/office/drawing/2014/main" id="{23AAAD9B-4E66-42DE-9F61-6DC6FDF13985}"/>
              </a:ext>
            </a:extLst>
          </p:cNvPr>
          <p:cNvSpPr txBox="1">
            <a:spLocks/>
          </p:cNvSpPr>
          <p:nvPr/>
        </p:nvSpPr>
        <p:spPr>
          <a:xfrm>
            <a:off x="11274509" y="6626666"/>
            <a:ext cx="864000" cy="274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40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91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55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19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83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47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Seite </a:t>
            </a:r>
            <a:fld id="{A8946A1F-0169-4AB6-AEFC-44545780F863}" type="slidenum">
              <a:rPr lang="de-DE" sz="1000" smtClean="0"/>
              <a:pPr/>
              <a:t>3</a:t>
            </a:fld>
            <a:endParaRPr lang="de-DE" sz="1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AF742C-DBF4-411B-9A6A-711854183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1164364"/>
            <a:ext cx="96393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8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84142" y="197580"/>
            <a:ext cx="8252211" cy="731836"/>
          </a:xfrm>
        </p:spPr>
        <p:txBody>
          <a:bodyPr/>
          <a:lstStyle/>
          <a:p>
            <a:r>
              <a:rPr lang="de-DE" sz="2600" dirty="0">
                <a:solidFill>
                  <a:schemeClr val="tx1"/>
                </a:solidFill>
              </a:rPr>
              <a:t>Überblick über den Arbeitsmarkt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437894" y="6638063"/>
            <a:ext cx="4980652" cy="251884"/>
          </a:xfrm>
        </p:spPr>
        <p:txBody>
          <a:bodyPr/>
          <a:lstStyle/>
          <a:p>
            <a:pPr algn="just"/>
            <a:r>
              <a:rPr lang="de-DE" dirty="0"/>
              <a:t>RD Nord, Geschäftsfeld Arbeitsmarkt, Februar 2023</a:t>
            </a:r>
          </a:p>
        </p:txBody>
      </p:sp>
      <p:sp>
        <p:nvSpPr>
          <p:cNvPr id="12" name="Foliennummernplatzhalter 19">
            <a:extLst>
              <a:ext uri="{FF2B5EF4-FFF2-40B4-BE49-F238E27FC236}">
                <a16:creationId xmlns:a16="http://schemas.microsoft.com/office/drawing/2014/main" id="{23AAAD9B-4E66-42DE-9F61-6DC6FDF13985}"/>
              </a:ext>
            </a:extLst>
          </p:cNvPr>
          <p:cNvSpPr txBox="1">
            <a:spLocks/>
          </p:cNvSpPr>
          <p:nvPr/>
        </p:nvSpPr>
        <p:spPr>
          <a:xfrm>
            <a:off x="11274509" y="6626666"/>
            <a:ext cx="864000" cy="274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40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91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55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19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83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47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Seite </a:t>
            </a:r>
            <a:fld id="{A8946A1F-0169-4AB6-AEFC-44545780F863}" type="slidenum">
              <a:rPr lang="de-DE" sz="1000" smtClean="0"/>
              <a:pPr/>
              <a:t>4</a:t>
            </a:fld>
            <a:endParaRPr lang="de-DE" sz="1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DA3914-D91E-4503-9A34-0D12E97DE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09" y="1102452"/>
            <a:ext cx="102108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2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84142" y="197580"/>
            <a:ext cx="8252211" cy="731836"/>
          </a:xfrm>
        </p:spPr>
        <p:txBody>
          <a:bodyPr/>
          <a:lstStyle/>
          <a:p>
            <a:r>
              <a:rPr lang="de-DE" sz="2600" dirty="0">
                <a:solidFill>
                  <a:schemeClr val="tx1"/>
                </a:solidFill>
              </a:rPr>
              <a:t>Überblick über den Arbeitsmarkt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437894" y="6638063"/>
            <a:ext cx="4980652" cy="251884"/>
          </a:xfrm>
        </p:spPr>
        <p:txBody>
          <a:bodyPr/>
          <a:lstStyle/>
          <a:p>
            <a:pPr algn="just"/>
            <a:r>
              <a:rPr lang="de-DE" dirty="0"/>
              <a:t>RD Nord, Geschäftsfeld Arbeitsmarkt, Februar 2023</a:t>
            </a:r>
          </a:p>
        </p:txBody>
      </p:sp>
      <p:sp>
        <p:nvSpPr>
          <p:cNvPr id="12" name="Foliennummernplatzhalter 19">
            <a:extLst>
              <a:ext uri="{FF2B5EF4-FFF2-40B4-BE49-F238E27FC236}">
                <a16:creationId xmlns:a16="http://schemas.microsoft.com/office/drawing/2014/main" id="{23AAAD9B-4E66-42DE-9F61-6DC6FDF13985}"/>
              </a:ext>
            </a:extLst>
          </p:cNvPr>
          <p:cNvSpPr txBox="1">
            <a:spLocks/>
          </p:cNvSpPr>
          <p:nvPr/>
        </p:nvSpPr>
        <p:spPr>
          <a:xfrm>
            <a:off x="11274509" y="6626666"/>
            <a:ext cx="864000" cy="274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40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91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55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19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83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47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Seite </a:t>
            </a:r>
            <a:fld id="{A8946A1F-0169-4AB6-AEFC-44545780F863}" type="slidenum">
              <a:rPr lang="de-DE" sz="1000" smtClean="0"/>
              <a:pPr/>
              <a:t>5</a:t>
            </a:fld>
            <a:endParaRPr lang="de-DE" sz="1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DA5E6A-4604-49E9-A472-50538AFBE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299" y="1065168"/>
            <a:ext cx="8027026" cy="54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84142" y="197580"/>
            <a:ext cx="8252211" cy="731836"/>
          </a:xfrm>
        </p:spPr>
        <p:txBody>
          <a:bodyPr/>
          <a:lstStyle/>
          <a:p>
            <a:r>
              <a:rPr lang="de-DE" sz="2600" dirty="0">
                <a:solidFill>
                  <a:schemeClr val="tx1"/>
                </a:solidFill>
              </a:rPr>
              <a:t>Überblick über den Arbeitsmarkt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437894" y="6638063"/>
            <a:ext cx="4980652" cy="251884"/>
          </a:xfrm>
        </p:spPr>
        <p:txBody>
          <a:bodyPr/>
          <a:lstStyle/>
          <a:p>
            <a:pPr algn="just"/>
            <a:r>
              <a:rPr lang="de-DE" dirty="0"/>
              <a:t>RD Nord, Geschäftsfeld Arbeitsmarkt, Februar 2023</a:t>
            </a:r>
          </a:p>
        </p:txBody>
      </p:sp>
      <p:sp>
        <p:nvSpPr>
          <p:cNvPr id="12" name="Foliennummernplatzhalter 19">
            <a:extLst>
              <a:ext uri="{FF2B5EF4-FFF2-40B4-BE49-F238E27FC236}">
                <a16:creationId xmlns:a16="http://schemas.microsoft.com/office/drawing/2014/main" id="{23AAAD9B-4E66-42DE-9F61-6DC6FDF13985}"/>
              </a:ext>
            </a:extLst>
          </p:cNvPr>
          <p:cNvSpPr txBox="1">
            <a:spLocks/>
          </p:cNvSpPr>
          <p:nvPr/>
        </p:nvSpPr>
        <p:spPr>
          <a:xfrm>
            <a:off x="11274509" y="6626666"/>
            <a:ext cx="864000" cy="274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40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91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55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19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83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47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Seite </a:t>
            </a:r>
            <a:fld id="{A8946A1F-0169-4AB6-AEFC-44545780F863}" type="slidenum">
              <a:rPr lang="de-DE" sz="1000" smtClean="0"/>
              <a:pPr/>
              <a:t>6</a:t>
            </a:fld>
            <a:endParaRPr lang="de-DE" sz="1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F43B179-142A-4FC4-AB6F-91424C626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49" y="1579967"/>
            <a:ext cx="9430767" cy="481305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60A18C8-A729-4D48-93D6-873EE1383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25" y="1020632"/>
            <a:ext cx="3914775" cy="55438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E374E58-FCDD-498B-B105-371A91A0590D}"/>
              </a:ext>
            </a:extLst>
          </p:cNvPr>
          <p:cNvSpPr txBox="1"/>
          <p:nvPr/>
        </p:nvSpPr>
        <p:spPr>
          <a:xfrm>
            <a:off x="3281904" y="6318087"/>
            <a:ext cx="5961888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000" dirty="0"/>
              <a:t>Weitere Informationen zu einzelnen Berufen finden Sie hier: </a:t>
            </a:r>
            <a:r>
              <a:rPr lang="de-DE" sz="1000" dirty="0">
                <a:hlinkClick r:id="rId5"/>
              </a:rPr>
              <a:t>https://web.arbeitsagentur.de/berufenet/</a:t>
            </a:r>
            <a:r>
              <a:rPr lang="de-DE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980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84142" y="197580"/>
            <a:ext cx="8252211" cy="731836"/>
          </a:xfrm>
        </p:spPr>
        <p:txBody>
          <a:bodyPr/>
          <a:lstStyle/>
          <a:p>
            <a:r>
              <a:rPr lang="de-DE" sz="2600" dirty="0">
                <a:solidFill>
                  <a:schemeClr val="tx1"/>
                </a:solidFill>
              </a:rPr>
              <a:t>Überblick über den Arbeitsmarkt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Aufenthaltsrecht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437894" y="6638063"/>
            <a:ext cx="4980652" cy="251884"/>
          </a:xfrm>
        </p:spPr>
        <p:txBody>
          <a:bodyPr/>
          <a:lstStyle/>
          <a:p>
            <a:pPr algn="just"/>
            <a:r>
              <a:rPr lang="de-DE" dirty="0"/>
              <a:t>RD Nord, Geschäftsfeld Arbeitsmarkt, Februar 2023</a:t>
            </a:r>
          </a:p>
        </p:txBody>
      </p:sp>
      <p:sp>
        <p:nvSpPr>
          <p:cNvPr id="12" name="Foliennummernplatzhalter 19">
            <a:extLst>
              <a:ext uri="{FF2B5EF4-FFF2-40B4-BE49-F238E27FC236}">
                <a16:creationId xmlns:a16="http://schemas.microsoft.com/office/drawing/2014/main" id="{23AAAD9B-4E66-42DE-9F61-6DC6FDF13985}"/>
              </a:ext>
            </a:extLst>
          </p:cNvPr>
          <p:cNvSpPr txBox="1">
            <a:spLocks/>
          </p:cNvSpPr>
          <p:nvPr/>
        </p:nvSpPr>
        <p:spPr>
          <a:xfrm>
            <a:off x="11274509" y="6626666"/>
            <a:ext cx="864000" cy="274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40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91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55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19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83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47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Seite </a:t>
            </a:r>
            <a:fld id="{A8946A1F-0169-4AB6-AEFC-44545780F863}" type="slidenum">
              <a:rPr lang="de-DE" sz="1000" smtClean="0"/>
              <a:pPr/>
              <a:t>7</a:t>
            </a:fld>
            <a:endParaRPr lang="de-DE" sz="1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6645D2-83FF-428B-B445-15878D873E67}"/>
              </a:ext>
            </a:extLst>
          </p:cNvPr>
          <p:cNvSpPr txBox="1"/>
          <p:nvPr/>
        </p:nvSpPr>
        <p:spPr>
          <a:xfrm>
            <a:off x="3121152" y="1092596"/>
            <a:ext cx="835152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Deutschland hat einen hohen Bedarf an Fachkräften</a:t>
            </a:r>
          </a:p>
        </p:txBody>
      </p:sp>
      <p:pic>
        <p:nvPicPr>
          <p:cNvPr id="1026" name="Picture 2" descr="Programmcodes einer Unternehmenssoftware weiterentwickeln">
            <a:extLst>
              <a:ext uri="{FF2B5EF4-FFF2-40B4-BE49-F238E27FC236}">
                <a16:creationId xmlns:a16="http://schemas.microsoft.com/office/drawing/2014/main" id="{54B2B60F-A2AE-45D1-AFCC-CCE389BD8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5" y="1080404"/>
            <a:ext cx="2340864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ei einer Patientin die Blutzuckerwerte messen">
            <a:extLst>
              <a:ext uri="{FF2B5EF4-FFF2-40B4-BE49-F238E27FC236}">
                <a16:creationId xmlns:a16="http://schemas.microsoft.com/office/drawing/2014/main" id="{87E506B8-FA8A-4D67-9395-7596385C9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5" y="2938272"/>
            <a:ext cx="2340864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 Mikroskop eine Zellkultur auf unerwünschte Keime prüfen">
            <a:extLst>
              <a:ext uri="{FF2B5EF4-FFF2-40B4-BE49-F238E27FC236}">
                <a16:creationId xmlns:a16="http://schemas.microsoft.com/office/drawing/2014/main" id="{CD3DB2B3-8C51-439C-A81F-D4A438ECF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5" y="4803648"/>
            <a:ext cx="2340864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71924C4-D47B-48E4-9A7F-381D5817743B}"/>
              </a:ext>
            </a:extLst>
          </p:cNvPr>
          <p:cNvSpPr txBox="1"/>
          <p:nvPr/>
        </p:nvSpPr>
        <p:spPr>
          <a:xfrm>
            <a:off x="4437894" y="6159186"/>
            <a:ext cx="619353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000" dirty="0"/>
              <a:t>Weitere Informationen zur Arbeitsmarktzulassung finden Sie hier:</a:t>
            </a:r>
          </a:p>
          <a:p>
            <a:pPr algn="l"/>
            <a:r>
              <a:rPr lang="de-DE" sz="1000" dirty="0"/>
              <a:t> </a:t>
            </a:r>
            <a:r>
              <a:rPr lang="de-DE" sz="1000" dirty="0">
                <a:hlinkClick r:id="rId6"/>
              </a:rPr>
              <a:t>https://www.arbeitsagentur.de/fuer-menschen-aus-dem-ausland/voraussetzungen-arbeiten-in-deutschland</a:t>
            </a:r>
            <a:r>
              <a:rPr lang="de-DE" sz="1000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4F2F12-2D69-4966-984B-6FA2BB026C20}"/>
              </a:ext>
            </a:extLst>
          </p:cNvPr>
          <p:cNvSpPr txBox="1"/>
          <p:nvPr/>
        </p:nvSpPr>
        <p:spPr>
          <a:xfrm>
            <a:off x="3121152" y="2082238"/>
            <a:ext cx="8351520" cy="2293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Fachkräfte sind Personen mit</a:t>
            </a:r>
          </a:p>
          <a:p>
            <a:pPr marL="8893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einem im Ausland erworbenem Hochschulabschluss</a:t>
            </a:r>
          </a:p>
          <a:p>
            <a:pPr marL="8893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einem in Deutschland erworbenem Hochschulabschluss</a:t>
            </a:r>
          </a:p>
          <a:p>
            <a:pPr marL="8893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einer qualifizierten Berufsausbildung in Deutschland</a:t>
            </a:r>
          </a:p>
          <a:p>
            <a:pPr marL="8893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einer gleichwertigen ausländischen Berufsausbildung</a:t>
            </a:r>
          </a:p>
          <a:p>
            <a:pPr marL="8893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IT-Spezialisten ohne formalen Abschluss mit einer mindestens 3-jährigen Berufserfahrung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6072CB0-FB16-4EED-BF31-F38A5A9268EE}"/>
              </a:ext>
            </a:extLst>
          </p:cNvPr>
          <p:cNvSpPr txBox="1"/>
          <p:nvPr/>
        </p:nvSpPr>
        <p:spPr>
          <a:xfrm>
            <a:off x="3121152" y="4931212"/>
            <a:ext cx="835152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Fachkräfte aus Drittstaaten können grundsätzlich einen Aufenthaltstitel zur Beschäftigung erhalten, wenn sie einen Arbeitsplatz in Deutschland nachweisen können. Zuständig sind die Ausländerbehörden.</a:t>
            </a: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7278FFE8-0D5A-489A-9AF6-D4F10344063E}"/>
              </a:ext>
            </a:extLst>
          </p:cNvPr>
          <p:cNvSpPr/>
          <p:nvPr/>
        </p:nvSpPr>
        <p:spPr>
          <a:xfrm>
            <a:off x="4571335" y="1502305"/>
            <a:ext cx="438912" cy="57993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C0F5DA21-79AA-469E-8787-D889BC4ACD34}"/>
              </a:ext>
            </a:extLst>
          </p:cNvPr>
          <p:cNvSpPr/>
          <p:nvPr/>
        </p:nvSpPr>
        <p:spPr>
          <a:xfrm>
            <a:off x="8979634" y="1492706"/>
            <a:ext cx="438912" cy="57993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4B2D733C-AB73-4B24-9EDC-FEDD7A8C9D07}"/>
              </a:ext>
            </a:extLst>
          </p:cNvPr>
          <p:cNvSpPr/>
          <p:nvPr/>
        </p:nvSpPr>
        <p:spPr>
          <a:xfrm>
            <a:off x="4571335" y="4375430"/>
            <a:ext cx="438912" cy="57993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unten 15">
            <a:extLst>
              <a:ext uri="{FF2B5EF4-FFF2-40B4-BE49-F238E27FC236}">
                <a16:creationId xmlns:a16="http://schemas.microsoft.com/office/drawing/2014/main" id="{A162FAB4-3EB4-4874-9747-1C3308C3D81E}"/>
              </a:ext>
            </a:extLst>
          </p:cNvPr>
          <p:cNvSpPr/>
          <p:nvPr/>
        </p:nvSpPr>
        <p:spPr>
          <a:xfrm>
            <a:off x="8979634" y="4375429"/>
            <a:ext cx="438912" cy="57993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47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84142" y="197580"/>
            <a:ext cx="9917970" cy="731836"/>
          </a:xfrm>
        </p:spPr>
        <p:txBody>
          <a:bodyPr/>
          <a:lstStyle/>
          <a:p>
            <a:r>
              <a:rPr lang="de-DE" sz="2600" dirty="0">
                <a:solidFill>
                  <a:schemeClr val="tx1"/>
                </a:solidFill>
              </a:rPr>
              <a:t>Dienstleistungsangebot der Arbeitsagenturen und Jobcenter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437894" y="6638063"/>
            <a:ext cx="4980652" cy="251884"/>
          </a:xfrm>
        </p:spPr>
        <p:txBody>
          <a:bodyPr/>
          <a:lstStyle/>
          <a:p>
            <a:pPr algn="just"/>
            <a:r>
              <a:rPr lang="de-DE" dirty="0"/>
              <a:t>RD Nord, Geschäftsfeld Arbeitsmarkt, Februar 2023</a:t>
            </a:r>
          </a:p>
        </p:txBody>
      </p:sp>
      <p:sp>
        <p:nvSpPr>
          <p:cNvPr id="12" name="Foliennummernplatzhalter 19">
            <a:extLst>
              <a:ext uri="{FF2B5EF4-FFF2-40B4-BE49-F238E27FC236}">
                <a16:creationId xmlns:a16="http://schemas.microsoft.com/office/drawing/2014/main" id="{23AAAD9B-4E66-42DE-9F61-6DC6FDF13985}"/>
              </a:ext>
            </a:extLst>
          </p:cNvPr>
          <p:cNvSpPr txBox="1">
            <a:spLocks/>
          </p:cNvSpPr>
          <p:nvPr/>
        </p:nvSpPr>
        <p:spPr>
          <a:xfrm>
            <a:off x="11274509" y="6626666"/>
            <a:ext cx="864000" cy="274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40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91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55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19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83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47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Seite </a:t>
            </a:r>
            <a:fld id="{A8946A1F-0169-4AB6-AEFC-44545780F863}" type="slidenum">
              <a:rPr lang="de-DE" sz="1000" smtClean="0"/>
              <a:pPr/>
              <a:t>8</a:t>
            </a:fld>
            <a:endParaRPr lang="de-DE" sz="1000" dirty="0"/>
          </a:p>
        </p:txBody>
      </p:sp>
      <p:pic>
        <p:nvPicPr>
          <p:cNvPr id="2050" name="Picture 2" descr="Bildergebnis für bilder kostenlos arbeitsagentur">
            <a:extLst>
              <a:ext uri="{FF2B5EF4-FFF2-40B4-BE49-F238E27FC236}">
                <a16:creationId xmlns:a16="http://schemas.microsoft.com/office/drawing/2014/main" id="{2877CA23-A564-40C6-871A-A8E5445C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90" y="1180854"/>
            <a:ext cx="3773202" cy="24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ür Bilder Kostenlos Jobcenter">
            <a:extLst>
              <a:ext uri="{FF2B5EF4-FFF2-40B4-BE49-F238E27FC236}">
                <a16:creationId xmlns:a16="http://schemas.microsoft.com/office/drawing/2014/main" id="{66D1953C-141D-4AB5-930D-F31BBE83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33" y="1183858"/>
            <a:ext cx="3773202" cy="249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FCBBC30-E923-4616-8F85-6BF7CBBB6B2A}"/>
              </a:ext>
            </a:extLst>
          </p:cNvPr>
          <p:cNvSpPr txBox="1"/>
          <p:nvPr/>
        </p:nvSpPr>
        <p:spPr>
          <a:xfrm>
            <a:off x="1012399" y="3929240"/>
            <a:ext cx="4498385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Die Arbeitsagentur ist zuständig für Personen, die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bereits mindestens ein Jahr sozialversicherungspflichtig in Deutschland beschäftigt waren,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einen Anspruch auf Arbeitslosengeld haben 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wieder eine Beschäftigung suchen.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048F574-81FF-4F64-9C91-863EAB2F05A5}"/>
              </a:ext>
            </a:extLst>
          </p:cNvPr>
          <p:cNvSpPr txBox="1"/>
          <p:nvPr/>
        </p:nvSpPr>
        <p:spPr>
          <a:xfrm>
            <a:off x="6728841" y="3920464"/>
            <a:ext cx="4498385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Das Jobcenter ist zuständig für Personen, die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erwerbsfähig sind,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hilfebedürftig sind 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ihren gewöhnlichen Aufenthaltsort in Deutschland haben.</a:t>
            </a:r>
          </a:p>
          <a:p>
            <a:pPr algn="l"/>
            <a:endParaRPr lang="de-DE" sz="2000" dirty="0"/>
          </a:p>
          <a:p>
            <a:pPr algn="l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37449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84142" y="197580"/>
            <a:ext cx="9917970" cy="731836"/>
          </a:xfrm>
        </p:spPr>
        <p:txBody>
          <a:bodyPr/>
          <a:lstStyle/>
          <a:p>
            <a:r>
              <a:rPr lang="de-DE" sz="2600" dirty="0">
                <a:solidFill>
                  <a:schemeClr val="tx1"/>
                </a:solidFill>
              </a:rPr>
              <a:t>Dienstleistungsangebot der Arbeitsagenturen und Jobcenter</a:t>
            </a:r>
            <a:br>
              <a:rPr lang="de-DE" sz="2600" dirty="0">
                <a:solidFill>
                  <a:schemeClr val="tx1"/>
                </a:solidFill>
              </a:rPr>
            </a:br>
            <a:r>
              <a:rPr lang="de-DE" sz="2600" dirty="0">
                <a:solidFill>
                  <a:schemeClr val="tx1"/>
                </a:solidFill>
              </a:rPr>
              <a:t>Arbeitsuche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437894" y="6638063"/>
            <a:ext cx="4980652" cy="251884"/>
          </a:xfrm>
        </p:spPr>
        <p:txBody>
          <a:bodyPr/>
          <a:lstStyle/>
          <a:p>
            <a:pPr algn="just"/>
            <a:r>
              <a:rPr lang="de-DE" dirty="0"/>
              <a:t>RD Nord, Geschäftsfeld Arbeitsmarkt, Februar 2023</a:t>
            </a:r>
          </a:p>
        </p:txBody>
      </p:sp>
      <p:sp>
        <p:nvSpPr>
          <p:cNvPr id="12" name="Foliennummernplatzhalter 19">
            <a:extLst>
              <a:ext uri="{FF2B5EF4-FFF2-40B4-BE49-F238E27FC236}">
                <a16:creationId xmlns:a16="http://schemas.microsoft.com/office/drawing/2014/main" id="{23AAAD9B-4E66-42DE-9F61-6DC6FDF13985}"/>
              </a:ext>
            </a:extLst>
          </p:cNvPr>
          <p:cNvSpPr txBox="1">
            <a:spLocks/>
          </p:cNvSpPr>
          <p:nvPr/>
        </p:nvSpPr>
        <p:spPr>
          <a:xfrm>
            <a:off x="11274509" y="6626666"/>
            <a:ext cx="864000" cy="274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40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91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55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19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83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47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Seite </a:t>
            </a:r>
            <a:fld id="{A8946A1F-0169-4AB6-AEFC-44545780F863}" type="slidenum">
              <a:rPr lang="de-DE" sz="1000" smtClean="0"/>
              <a:pPr/>
              <a:t>9</a:t>
            </a:fld>
            <a:endParaRPr lang="de-DE" sz="1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EB60A54-82E6-4072-B23F-182904A08FFD}"/>
              </a:ext>
            </a:extLst>
          </p:cNvPr>
          <p:cNvSpPr txBox="1"/>
          <p:nvPr/>
        </p:nvSpPr>
        <p:spPr>
          <a:xfrm>
            <a:off x="408638" y="1196381"/>
            <a:ext cx="1152732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Nutzen Sie das Online-Angebot der Bundesagentur für Arbeit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4929E1-7F74-4F51-A5BD-AF94AB2C8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39" y="1863456"/>
            <a:ext cx="5613635" cy="352631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132A166-D5A6-42D1-8F09-E73D02391536}"/>
              </a:ext>
            </a:extLst>
          </p:cNvPr>
          <p:cNvSpPr txBox="1"/>
          <p:nvPr/>
        </p:nvSpPr>
        <p:spPr>
          <a:xfrm>
            <a:off x="408640" y="5608491"/>
            <a:ext cx="561363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Die Stellenbörse der Bundesagentur finden Sie unter:</a:t>
            </a:r>
          </a:p>
          <a:p>
            <a:r>
              <a:rPr lang="de-DE" sz="1800" dirty="0">
                <a:hlinkClick r:id="rId4"/>
              </a:rPr>
              <a:t>https://www.arbeitsagentur.de/jobsuche/</a:t>
            </a:r>
            <a:r>
              <a:rPr lang="de-DE" sz="1800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7EDCB5-62A7-4591-89C4-31665DACC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812" y="1863456"/>
            <a:ext cx="5816156" cy="352631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8D7741C-A2C6-4CD0-A040-50002816F1D6}"/>
              </a:ext>
            </a:extLst>
          </p:cNvPr>
          <p:cNvSpPr txBox="1"/>
          <p:nvPr/>
        </p:nvSpPr>
        <p:spPr>
          <a:xfrm>
            <a:off x="6119812" y="5608491"/>
            <a:ext cx="581615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Stellenbörsen zu konkreten Berufen finden Sie unter:</a:t>
            </a:r>
          </a:p>
          <a:p>
            <a:r>
              <a:rPr lang="de-DE" sz="1800" dirty="0">
                <a:hlinkClick r:id="rId6"/>
              </a:rPr>
              <a:t>https://web.arbeitsagentur.de/berufenet/</a:t>
            </a:r>
            <a:r>
              <a:rPr lang="de-D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682993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Bundesagentur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3C78"/>
      </a:hlink>
      <a:folHlink>
        <a:srgbClr val="7D7D7D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-Master_16-9_2020-2.potx [Schreibgeschützt]" id="{81F5D9B0-9DC2-4E1F-9E84-01E4B8B4C321}" vid="{949BAF0C-080B-454C-BF9E-A0F5A6D80632}"/>
    </a:ext>
  </a:extLst>
</a:theme>
</file>

<file path=ppt/theme/theme2.xml><?xml version="1.0" encoding="utf-8"?>
<a:theme xmlns:a="http://schemas.openxmlformats.org/drawingml/2006/main" name="4-zu-3-Projektion">
  <a:themeElements>
    <a:clrScheme name="Bundesagentur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3C78"/>
      </a:hlink>
      <a:folHlink>
        <a:srgbClr val="7D7D7D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ster_16-9_2020-2.potx [Schreibgeschützt]" id="{81F5D9B0-9DC2-4E1F-9E84-01E4B8B4C321}" vid="{1BBE4FAC-1ABB-4578-8891-23C17ACA865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PPT-Master_16-9_2020-2</Template>
  <TotalTime>0</TotalTime>
  <Words>884</Words>
  <Application>Microsoft Office PowerPoint</Application>
  <PresentationFormat>Benutzerdefiniert</PresentationFormat>
  <Paragraphs>169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Standard</vt:lpstr>
      <vt:lpstr>4-zu-3-Projektion</vt:lpstr>
      <vt:lpstr>Informationen zur Arbeitssuche in Deutschland und dem Dienstleistungsangebot der Arbeitsagenturen und Jobcenter</vt:lpstr>
      <vt:lpstr>Themen</vt:lpstr>
      <vt:lpstr>Überblick über den Arbeitsmarkt</vt:lpstr>
      <vt:lpstr>Überblick über den Arbeitsmarkt</vt:lpstr>
      <vt:lpstr>Überblick über den Arbeitsmarkt</vt:lpstr>
      <vt:lpstr>Überblick über den Arbeitsmarkt</vt:lpstr>
      <vt:lpstr>Überblick über den Arbeitsmarkt Aufenthaltsrecht</vt:lpstr>
      <vt:lpstr>Dienstleistungsangebot der Arbeitsagenturen und Jobcenter</vt:lpstr>
      <vt:lpstr>Dienstleistungsangebot der Arbeitsagenturen und Jobcenter Arbeitsuche</vt:lpstr>
      <vt:lpstr>Dienstleistungsangebot der Arbeitsagenturen und Jobcenter Arbeitsuche / Beratung</vt:lpstr>
      <vt:lpstr>Dienstleistungsangebot der Arbeitsagenturen und Jobcenter Bewerbungstraining</vt:lpstr>
      <vt:lpstr>Dienstleistungsangebot der Arbeitsagenturen und Jobcenter Bewerbungstraining</vt:lpstr>
      <vt:lpstr>Weiterbildung Suche von Weiterbildungsangeboten</vt:lpstr>
      <vt:lpstr>Weiterbildung Unterstützungsmöglichkeiten bei beruflicher Weiterbildung im Betrieb</vt:lpstr>
      <vt:lpstr>Weiterbildung Fördermöglichkeiten bei beruflicher Weiterbildung im Betrieb</vt:lpstr>
      <vt:lpstr>Weiterbildung Fördermöglichkeiten bei beruflicher Weiterbildung im Betrieb </vt:lpstr>
      <vt:lpstr>Weiterbildung weitere Informationen online</vt:lpstr>
      <vt:lpstr>PowerPoint-Präsentation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Krüger Eva-Maria</dc:creator>
  <cp:lastModifiedBy>Schwichtenberg Britta</cp:lastModifiedBy>
  <cp:revision>179</cp:revision>
  <dcterms:created xsi:type="dcterms:W3CDTF">2022-04-21T13:36:51Z</dcterms:created>
  <dcterms:modified xsi:type="dcterms:W3CDTF">2023-02-20T09:32:05Z</dcterms:modified>
</cp:coreProperties>
</file>